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</p:sldMasterIdLst>
  <p:notesMasterIdLst>
    <p:notesMasterId r:id="rId29"/>
  </p:notesMasterIdLst>
  <p:sldIdLst>
    <p:sldId id="256" r:id="rId2"/>
    <p:sldId id="280" r:id="rId3"/>
    <p:sldId id="281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83" r:id="rId15"/>
    <p:sldId id="269" r:id="rId16"/>
    <p:sldId id="285" r:id="rId17"/>
    <p:sldId id="270" r:id="rId18"/>
    <p:sldId id="271" r:id="rId19"/>
    <p:sldId id="272" r:id="rId20"/>
    <p:sldId id="273" r:id="rId21"/>
    <p:sldId id="274" r:id="rId22"/>
    <p:sldId id="267" r:id="rId23"/>
    <p:sldId id="268" r:id="rId24"/>
    <p:sldId id="284" r:id="rId25"/>
    <p:sldId id="275" r:id="rId26"/>
    <p:sldId id="282" r:id="rId27"/>
    <p:sldId id="276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99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64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973E45E-76EA-4878-A83F-2CE951A49FB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7A8761-89AA-4608-8A24-7C4F2E721192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charset="-128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F3EF08-375F-4FB6-B0CD-E4735101D6C2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5B01D2-462B-4A60-BF07-ABB15733D83E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E50553-21DC-4373-9F7D-87F0C65F7870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charset="-128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B2EFE1-2CC0-4BBA-9503-47F7403B0014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charset="-128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EFE636-DDE6-46DD-9F51-B1590B4C451C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07D623-E214-4A01-B080-6FBBDE519D30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D1D028-8EA3-4F71-BDA5-825746B38EA6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charset="-128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A6D3C8-DFB1-4F10-B486-8542D0AE45FA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charset="-128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AE9B4F-055B-454A-9F92-044E395B37E7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84F6F6-DDD5-4CD5-8CFA-188AEC0D0FFE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charset="-128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8AD0F4-34DC-4CD1-B2BD-39169BA302CA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charset="-128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074D97-282C-4A67-963F-1BF4FDCAE5FD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charset="-128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9D9B55-BC1B-4378-81C7-B2520CF8DC8B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charset="-128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A3472E-5E4C-4541-A704-83515AF3A2EC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4FEB63-138C-4234-A622-52ADF9A7E531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61E379-9914-448B-94A0-1AC9A02E3F53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charset="-128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5DDF58-5FC0-42F7-BF3D-5230FD7BCD04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charset="-128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F63BF9-7D6E-44F2-A18A-00AF38AFC149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92CEC1-A492-421C-99A6-4D71C5781BD2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0" charset="0"/>
                <a:ea typeface="+mn-ea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-110" charset="0"/>
                <a:ea typeface="+mn-ea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itchFamily="-110" charset="0"/>
                <a:ea typeface="+mn-ea"/>
              </a:endParaRPr>
            </a:p>
          </p:txBody>
        </p:sp>
      </p:grpSp>
      <p:sp>
        <p:nvSpPr>
          <p:cNvPr id="1946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-110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B9FDFF-3CD2-45B9-84B3-66D2456FA7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775E57-4ED3-49B6-B02F-585A5EDEEC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C80079-A343-4215-B6EF-B983E1D678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370013" y="1827213"/>
            <a:ext cx="7313612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B4D45C-5598-4054-AAAB-15A4256575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31D6FE-4076-4733-921A-0AAEFC2CC6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FB69AC-E1DF-4E93-8970-8DB1DEC300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5F0849-91FC-45A2-935D-C31FC1B2BC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98BE03-421D-43B9-B621-BFBA67E105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6531D3-A873-48DB-87EF-C043701426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27B47B-150F-468F-B964-D09A279C65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39ED5A-AC49-4759-809B-52A693376F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D6D4D8-EC7E-4F5B-85CB-CD023E154B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8435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-110" charset="0"/>
                <a:ea typeface="+mn-ea"/>
              </a:endParaRPr>
            </a:p>
          </p:txBody>
        </p:sp>
        <p:sp>
          <p:nvSpPr>
            <p:cNvPr id="18436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itchFamily="-110" charset="0"/>
                <a:ea typeface="+mn-ea"/>
              </a:endParaRPr>
            </a:p>
          </p:txBody>
        </p:sp>
        <p:sp>
          <p:nvSpPr>
            <p:cNvPr id="18437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0" charset="0"/>
                <a:ea typeface="+mn-ea"/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4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Verdana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4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Verdana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4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b="1"/>
            </a:lvl1pPr>
          </a:lstStyle>
          <a:p>
            <a:fld id="{442B26A1-A8F9-453C-9C24-4E695DC04C0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2"/>
        <a:buChar char="¡"/>
        <a:defRPr sz="29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l"/>
        <a:defRPr sz="25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2"/>
        <a:buChar char="¡"/>
        <a:defRPr sz="2200">
          <a:solidFill>
            <a:schemeClr val="tx1"/>
          </a:solidFill>
          <a:latin typeface="Verdana" pitchFamily="-110" charset="0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l"/>
        <a:defRPr sz="1900">
          <a:solidFill>
            <a:schemeClr val="tx1"/>
          </a:solidFill>
          <a:latin typeface="Verdana" pitchFamily="-110" charset="0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charset="2"/>
        <a:buChar char="¡"/>
        <a:defRPr sz="1900">
          <a:solidFill>
            <a:schemeClr val="tx1"/>
          </a:solidFill>
          <a:latin typeface="Verdana" pitchFamily="-110" charset="0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-110" charset="2"/>
        <a:buChar char="¡"/>
        <a:defRPr sz="1900">
          <a:solidFill>
            <a:schemeClr val="tx1"/>
          </a:solidFill>
          <a:latin typeface="Verdana" pitchFamily="-110" charset="0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-110" charset="2"/>
        <a:buChar char="¡"/>
        <a:defRPr sz="1900">
          <a:solidFill>
            <a:schemeClr val="tx1"/>
          </a:solidFill>
          <a:latin typeface="Verdana" pitchFamily="-110" charset="0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-110" charset="2"/>
        <a:buChar char="¡"/>
        <a:defRPr sz="1900">
          <a:solidFill>
            <a:schemeClr val="tx1"/>
          </a:solidFill>
          <a:latin typeface="Verdana" pitchFamily="-110" charset="0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-110" charset="2"/>
        <a:buChar char="¡"/>
        <a:defRPr sz="1900">
          <a:solidFill>
            <a:schemeClr val="tx1"/>
          </a:solidFill>
          <a:latin typeface="Verdana" pitchFamily="-110" charset="0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viscog.beckman.illinois.edu/flashmovie/15.ph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17F557-A9EC-4B96-829E-9992E75025B5}" type="slidenum">
              <a:rPr lang="en-US"/>
              <a:pPr/>
              <a:t>1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371600"/>
            <a:ext cx="7772400" cy="2057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000" b="1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-128"/>
                <a:cs typeface="ＭＳ Ｐゴシック" charset="-128"/>
              </a:rPr>
              <a:t>UAPP 702: Research Design for Urban &amp; Public Policy</a:t>
            </a:r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-128"/>
                <a:cs typeface="ＭＳ Ｐゴシック" charset="-128"/>
              </a:rPr>
              <a:t/>
            </a:r>
            <a:b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-128"/>
                <a:cs typeface="ＭＳ Ｐゴシック" charset="-128"/>
              </a:rPr>
            </a:br>
            <a:r>
              <a:rPr lang="en-US" sz="240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-128"/>
                <a:cs typeface="ＭＳ Ｐゴシック" charset="-128"/>
              </a:rPr>
              <a:t/>
            </a:r>
            <a:br>
              <a:rPr lang="en-US" sz="240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-128"/>
                <a:cs typeface="ＭＳ Ｐゴシック" charset="-128"/>
              </a:rPr>
            </a:br>
            <a:r>
              <a:rPr lang="en-US" sz="1400" b="1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-128"/>
                <a:cs typeface="ＭＳ Ｐゴシック" charset="-128"/>
              </a:rPr>
              <a:t>Babbie, </a:t>
            </a:r>
            <a:r>
              <a:rPr lang="en-US" sz="1400" b="1" i="1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-128"/>
                <a:cs typeface="ＭＳ Ｐゴシック" charset="-128"/>
              </a:rPr>
              <a:t>The Practice of Social Research</a:t>
            </a:r>
            <a:r>
              <a:rPr lang="en-US" sz="1400" b="1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-128"/>
                <a:cs typeface="ＭＳ Ｐゴシック" charset="-128"/>
              </a:rPr>
              <a:t>,  Chaps.1-2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886200"/>
            <a:ext cx="7239000" cy="1293813"/>
          </a:xfrm>
        </p:spPr>
        <p:txBody>
          <a:bodyPr/>
          <a:lstStyle/>
          <a:p>
            <a:pPr algn="ctr" eaLnBrk="1" hangingPunct="1">
              <a:buFont typeface="Wingdings" charset="2"/>
              <a:buNone/>
              <a:defRPr/>
            </a:pPr>
            <a:r>
              <a:rPr lang="en-US" sz="1900">
                <a:solidFill>
                  <a:srgbClr val="990033"/>
                </a:solidFill>
                <a:ea typeface="ＭＳ Ｐゴシック" charset="-128"/>
                <a:cs typeface="ＭＳ Ｐゴシック" charset="-128"/>
              </a:rPr>
              <a:t>Danilo Yanich</a:t>
            </a:r>
          </a:p>
          <a:p>
            <a:pPr algn="ctr" eaLnBrk="1" hangingPunct="1">
              <a:buFont typeface="Wingdings" charset="2"/>
              <a:buNone/>
              <a:defRPr/>
            </a:pPr>
            <a:r>
              <a:rPr lang="en-US" sz="1400">
                <a:ea typeface="ＭＳ Ｐゴシック" charset="-128"/>
                <a:cs typeface="ＭＳ Ｐゴシック" charset="-128"/>
              </a:rPr>
              <a:t>School of Public Policy &amp; Administration</a:t>
            </a:r>
          </a:p>
          <a:p>
            <a:pPr algn="ctr" eaLnBrk="1" hangingPunct="1">
              <a:buFont typeface="Wingdings" charset="2"/>
              <a:buNone/>
              <a:defRPr/>
            </a:pPr>
            <a:r>
              <a:rPr lang="en-US" sz="1400">
                <a:ea typeface="ＭＳ Ｐゴシック" charset="-128"/>
                <a:cs typeface="ＭＳ Ｐゴシック" charset="-128"/>
              </a:rPr>
              <a:t>Center for Community Research &amp; Service</a:t>
            </a:r>
          </a:p>
          <a:p>
            <a:pPr algn="ctr" eaLnBrk="1" hangingPunct="1">
              <a:buFont typeface="Wingdings" charset="2"/>
              <a:buNone/>
              <a:defRPr/>
            </a:pPr>
            <a:r>
              <a:rPr lang="en-US" sz="1400">
                <a:ea typeface="ＭＳ Ｐゴシック" charset="-128"/>
                <a:cs typeface="ＭＳ Ｐゴシック" charset="-128"/>
              </a:rPr>
              <a:t>University of Delaware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348546-EBE7-46B2-85A9-21F0519C0E3E}" type="slidenum">
              <a:rPr lang="en-US"/>
              <a:pPr/>
              <a:t>10</a:t>
            </a:fld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-111" charset="-128"/>
                <a:cs typeface="ＭＳ Ｐゴシック" pitchFamily="-111" charset="-128"/>
              </a:rPr>
              <a:t>Education and Anti-Gay Prejudice</a:t>
            </a:r>
            <a:r>
              <a:rPr lang="en-US" b="1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-111" charset="-128"/>
                <a:cs typeface="ＭＳ Ｐゴシック" pitchFamily="-111" charset="-128"/>
              </a:rPr>
              <a:t> </a:t>
            </a:r>
            <a:br>
              <a:rPr lang="en-US" b="1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-111" charset="-128"/>
                <a:cs typeface="ＭＳ Ｐゴシック" pitchFamily="-111" charset="-128"/>
              </a:rPr>
            </a:br>
            <a:r>
              <a:rPr lang="en-US" sz="2000" b="1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-111" charset="-128"/>
                <a:cs typeface="ＭＳ Ｐゴシック" pitchFamily="-111" charset="-128"/>
              </a:rPr>
              <a:t>Table 1-2, p.18</a:t>
            </a:r>
          </a:p>
        </p:txBody>
      </p:sp>
      <p:graphicFrame>
        <p:nvGraphicFramePr>
          <p:cNvPr id="32910" name="Group 142"/>
          <p:cNvGraphicFramePr>
            <a:graphicFrameLocks noGrp="1"/>
          </p:cNvGraphicFramePr>
          <p:nvPr>
            <p:ph idx="1"/>
          </p:nvPr>
        </p:nvGraphicFramePr>
        <p:xfrm>
          <a:off x="1370013" y="2133600"/>
          <a:ext cx="6173787" cy="3808413"/>
        </p:xfrm>
        <a:graphic>
          <a:graphicData uri="http://schemas.openxmlformats.org/drawingml/2006/table">
            <a:tbl>
              <a:tblPr/>
              <a:tblGrid>
                <a:gridCol w="3582987"/>
                <a:gridCol w="2590800"/>
              </a:tblGrid>
              <a:tr h="635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charset="-128"/>
                        </a:rPr>
                        <a:t>Level of education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-128"/>
                        </a:rPr>
                        <a:t>Percent saying that homosexuality is always wrong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charset="-128"/>
                        </a:rPr>
                        <a:t>Less than HS graduate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-128"/>
                        </a:rPr>
                        <a:t>72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charset="-128"/>
                        </a:rPr>
                        <a:t>HS graduate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-128"/>
                        </a:rPr>
                        <a:t>62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633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charset="-128"/>
                        </a:rPr>
                        <a:t>Junior college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-128"/>
                        </a:rPr>
                        <a:t>56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charset="-128"/>
                        </a:rPr>
                        <a:t>Bachelor’s degree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-128"/>
                        </a:rPr>
                        <a:t>44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charset="-128"/>
                        </a:rPr>
                        <a:t>Graduate degree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-128"/>
                        </a:rPr>
                        <a:t>30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33810" name="Text Box 55"/>
          <p:cNvSpPr txBox="1">
            <a:spLocks noChangeArrowheads="1"/>
          </p:cNvSpPr>
          <p:nvPr/>
        </p:nvSpPr>
        <p:spPr bwMode="auto">
          <a:xfrm>
            <a:off x="3657600" y="1676400"/>
            <a:ext cx="502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1400" b="1"/>
          </a:p>
        </p:txBody>
      </p:sp>
      <p:sp>
        <p:nvSpPr>
          <p:cNvPr id="33811" name="Text Box 131"/>
          <p:cNvSpPr txBox="1">
            <a:spLocks noChangeArrowheads="1"/>
          </p:cNvSpPr>
          <p:nvPr/>
        </p:nvSpPr>
        <p:spPr bwMode="auto">
          <a:xfrm>
            <a:off x="3733800" y="4876800"/>
            <a:ext cx="4876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91E0CF-8879-4368-ADBC-F28161C02A7F}" type="slidenum">
              <a:rPr lang="en-US"/>
              <a:pPr/>
              <a:t>11</a:t>
            </a:fld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000" b="1"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>Dialectics of Social Research:</a:t>
            </a:r>
            <a:r>
              <a:rPr lang="en-US" sz="2800" b="1"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/>
            </a:r>
            <a:br>
              <a:rPr lang="en-US" sz="2800" b="1"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</a:br>
            <a:r>
              <a:rPr lang="en-US" sz="2400" b="1">
                <a:solidFill>
                  <a:srgbClr val="99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>Idiographic and Nomothetic Explanations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827213"/>
            <a:ext cx="7545387" cy="45735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Idiographic</a:t>
            </a:r>
            <a:endParaRPr lang="en-US" sz="2400" b="0" smtClean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600" b="1" smtClean="0">
                <a:ea typeface="ＭＳ Ｐゴシック" charset="-128"/>
              </a:rPr>
              <a:t>Fully understand what happened in a particular instance</a:t>
            </a:r>
          </a:p>
          <a:p>
            <a:pPr lvl="1" eaLnBrk="1" hangingPunct="1">
              <a:lnSpc>
                <a:spcPct val="90000"/>
              </a:lnSpc>
            </a:pPr>
            <a:endParaRPr lang="en-US" sz="1600" b="1" smtClean="0"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600" b="1" smtClean="0">
                <a:ea typeface="ＭＳ Ｐゴシック" charset="-128"/>
              </a:rPr>
              <a:t>Scope of the explanation is limited to the case at hand</a:t>
            </a:r>
          </a:p>
          <a:p>
            <a:pPr eaLnBrk="1" hangingPunct="1">
              <a:lnSpc>
                <a:spcPct val="90000"/>
              </a:lnSpc>
            </a:pPr>
            <a:endParaRPr lang="en-US" sz="160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Nomothetic</a:t>
            </a:r>
            <a:endParaRPr lang="en-US" sz="2400" b="0" smtClean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600" b="1" smtClean="0">
                <a:ea typeface="ＭＳ Ｐゴシック" charset="-128"/>
              </a:rPr>
              <a:t>Seeks to explain a class of situations, rather than a single one</a:t>
            </a:r>
          </a:p>
          <a:p>
            <a:pPr lvl="1" eaLnBrk="1" hangingPunct="1">
              <a:lnSpc>
                <a:spcPct val="90000"/>
              </a:lnSpc>
            </a:pPr>
            <a:endParaRPr lang="en-US" sz="1600" b="1" smtClean="0"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600" b="1" smtClean="0">
                <a:ea typeface="ＭＳ Ｐゴシック" charset="-128"/>
              </a:rPr>
              <a:t>Seeks to explain “economically” using one or a few explanatory factors</a:t>
            </a:r>
          </a:p>
          <a:p>
            <a:pPr lvl="1" eaLnBrk="1" hangingPunct="1">
              <a:lnSpc>
                <a:spcPct val="90000"/>
              </a:lnSpc>
            </a:pPr>
            <a:endParaRPr lang="en-US" sz="1600" b="1" smtClean="0"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600" b="1" smtClean="0">
                <a:ea typeface="ＭＳ Ｐゴシック" charset="-128"/>
              </a:rPr>
              <a:t>Settles for a partial explanation rather than a full explanation</a:t>
            </a:r>
          </a:p>
          <a:p>
            <a:pPr lvl="1" eaLnBrk="1" hangingPunct="1">
              <a:lnSpc>
                <a:spcPct val="90000"/>
              </a:lnSpc>
            </a:pPr>
            <a:endParaRPr lang="en-US" sz="1600" b="1" smtClean="0"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600" b="1" smtClean="0">
                <a:ea typeface="ＭＳ Ｐゴシック" charset="-128"/>
              </a:rPr>
              <a:t>Might qualify causal statements with “usually” or “other things being equal”, etc.</a:t>
            </a:r>
          </a:p>
          <a:p>
            <a:pPr eaLnBrk="1" hangingPunct="1">
              <a:lnSpc>
                <a:spcPct val="90000"/>
              </a:lnSpc>
            </a:pPr>
            <a:endParaRPr lang="en-US" sz="160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21F33F-DAAB-4A04-9999-DBFF4C7D98C2}" type="slidenum">
              <a:rPr lang="en-US"/>
              <a:pPr/>
              <a:t>12</a:t>
            </a:fld>
            <a:endParaRPr lang="en-US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000" b="1"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>Dialectics of Social Research:</a:t>
            </a:r>
            <a:r>
              <a:rPr lang="en-US" sz="3200" b="1"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/>
            </a:r>
            <a:br>
              <a:rPr lang="en-US" sz="3200" b="1"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</a:br>
            <a:r>
              <a:rPr lang="en-US" sz="2400" b="1">
                <a:solidFill>
                  <a:srgbClr val="99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>Inductive and Deductive Theory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Inductive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b="1" smtClean="0">
                <a:ea typeface="ＭＳ Ｐゴシック" charset="-128"/>
              </a:rPr>
              <a:t>Reasoning that moves from the particular to the general...</a:t>
            </a:r>
            <a:r>
              <a:rPr lang="en-US" sz="1600" b="1" smtClean="0">
                <a:solidFill>
                  <a:srgbClr val="0000FF"/>
                </a:solidFill>
                <a:ea typeface="ＭＳ Ｐゴシック" charset="-128"/>
              </a:rPr>
              <a:t>from</a:t>
            </a:r>
            <a:r>
              <a:rPr lang="en-US" sz="1600" b="1" smtClean="0">
                <a:ea typeface="ＭＳ Ｐゴシック" charset="-128"/>
              </a:rPr>
              <a:t>…</a:t>
            </a:r>
          </a:p>
          <a:p>
            <a:pPr lvl="2" eaLnBrk="1" hangingPunct="1">
              <a:lnSpc>
                <a:spcPct val="80000"/>
              </a:lnSpc>
              <a:buFont typeface="Wingdings" charset="2"/>
              <a:buNone/>
            </a:pPr>
            <a:endParaRPr lang="en-US" sz="1500" b="1" smtClean="0">
              <a:solidFill>
                <a:srgbClr val="0000FF"/>
              </a:solidFill>
              <a:latin typeface="Arial" charset="0"/>
              <a:ea typeface="ＭＳ Ｐゴシック" charset="-128"/>
            </a:endParaRPr>
          </a:p>
          <a:p>
            <a:pPr lvl="2"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1500" b="1" smtClean="0">
                <a:solidFill>
                  <a:srgbClr val="0000FF"/>
                </a:solidFill>
                <a:latin typeface="Arial" charset="0"/>
                <a:ea typeface="ＭＳ Ｐゴシック" charset="-128"/>
              </a:rPr>
              <a:t>1.</a:t>
            </a:r>
            <a:r>
              <a:rPr lang="en-US" sz="1500" b="1" smtClean="0">
                <a:latin typeface="Arial" charset="0"/>
                <a:ea typeface="ＭＳ Ｐゴシック" charset="-128"/>
              </a:rPr>
              <a:t>  a set of observations </a:t>
            </a:r>
            <a:r>
              <a:rPr lang="en-US" sz="1500" b="1" smtClean="0">
                <a:solidFill>
                  <a:srgbClr val="0000FF"/>
                </a:solidFill>
                <a:latin typeface="Arial" charset="0"/>
                <a:ea typeface="ＭＳ Ｐゴシック" charset="-128"/>
              </a:rPr>
              <a:t>to…</a:t>
            </a:r>
          </a:p>
          <a:p>
            <a:pPr lvl="2" eaLnBrk="1" hangingPunct="1">
              <a:lnSpc>
                <a:spcPct val="80000"/>
              </a:lnSpc>
              <a:buFont typeface="Wingdings" charset="2"/>
              <a:buNone/>
            </a:pPr>
            <a:endParaRPr lang="en-US" sz="1500" b="1" smtClean="0">
              <a:solidFill>
                <a:srgbClr val="0000FF"/>
              </a:solidFill>
              <a:latin typeface="Arial" charset="0"/>
              <a:ea typeface="ＭＳ Ｐゴシック" charset="-128"/>
            </a:endParaRPr>
          </a:p>
          <a:p>
            <a:pPr lvl="2"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1500" b="1" smtClean="0">
                <a:solidFill>
                  <a:srgbClr val="0000FF"/>
                </a:solidFill>
                <a:latin typeface="Arial" charset="0"/>
                <a:ea typeface="ＭＳ Ｐゴシック" charset="-128"/>
              </a:rPr>
              <a:t>2.</a:t>
            </a:r>
            <a:r>
              <a:rPr lang="en-US" sz="1500" b="1" smtClean="0">
                <a:latin typeface="Arial" charset="0"/>
                <a:ea typeface="ＭＳ Ｐゴシック" charset="-128"/>
              </a:rPr>
              <a:t>  the discovery of a pattern that represents some degree of order among all the given events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sz="190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Deductive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b="1" smtClean="0">
                <a:ea typeface="ＭＳ Ｐゴシック" charset="-128"/>
              </a:rPr>
              <a:t>Reasoning that moves from the general to the specific...</a:t>
            </a:r>
            <a:r>
              <a:rPr lang="en-US" sz="1600" b="1" smtClean="0">
                <a:solidFill>
                  <a:srgbClr val="0000FF"/>
                </a:solidFill>
                <a:ea typeface="ＭＳ Ｐゴシック" charset="-128"/>
              </a:rPr>
              <a:t>from</a:t>
            </a:r>
            <a:r>
              <a:rPr lang="en-US" sz="1600" b="1" smtClean="0">
                <a:ea typeface="ＭＳ Ｐゴシック" charset="-128"/>
              </a:rPr>
              <a:t>… </a:t>
            </a:r>
          </a:p>
          <a:p>
            <a:pPr lvl="2" eaLnBrk="1" hangingPunct="1">
              <a:lnSpc>
                <a:spcPct val="80000"/>
              </a:lnSpc>
              <a:buFont typeface="Wingdings" charset="2"/>
              <a:buNone/>
            </a:pPr>
            <a:endParaRPr lang="en-US" sz="1500" b="1" smtClean="0">
              <a:solidFill>
                <a:srgbClr val="0000FF"/>
              </a:solidFill>
              <a:latin typeface="Arial" charset="0"/>
              <a:ea typeface="ＭＳ Ｐゴシック" charset="-128"/>
            </a:endParaRPr>
          </a:p>
          <a:p>
            <a:pPr lvl="2"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1500" b="1" smtClean="0">
                <a:solidFill>
                  <a:srgbClr val="0000FF"/>
                </a:solidFill>
                <a:latin typeface="Arial" charset="0"/>
                <a:ea typeface="ＭＳ Ｐゴシック" charset="-128"/>
              </a:rPr>
              <a:t>1. </a:t>
            </a:r>
            <a:r>
              <a:rPr lang="en-US" sz="1500" b="1" smtClean="0">
                <a:latin typeface="Arial" charset="0"/>
                <a:ea typeface="ＭＳ Ｐゴシック" charset="-128"/>
              </a:rPr>
              <a:t>a pattern that might be logically or theoretically expected </a:t>
            </a:r>
            <a:r>
              <a:rPr lang="en-US" sz="1500" b="1" smtClean="0">
                <a:solidFill>
                  <a:srgbClr val="0000FF"/>
                </a:solidFill>
                <a:latin typeface="Arial" charset="0"/>
                <a:ea typeface="ＭＳ Ｐゴシック" charset="-128"/>
              </a:rPr>
              <a:t>to…</a:t>
            </a:r>
            <a:r>
              <a:rPr lang="en-US" sz="1500" b="1" smtClean="0">
                <a:latin typeface="Arial" charset="0"/>
                <a:ea typeface="ＭＳ Ｐゴシック" charset="-128"/>
              </a:rPr>
              <a:t> </a:t>
            </a:r>
          </a:p>
          <a:p>
            <a:pPr lvl="2" eaLnBrk="1" hangingPunct="1">
              <a:lnSpc>
                <a:spcPct val="80000"/>
              </a:lnSpc>
              <a:buFont typeface="Wingdings" charset="2"/>
              <a:buNone/>
            </a:pPr>
            <a:endParaRPr lang="en-US" sz="1500" b="1" smtClean="0">
              <a:solidFill>
                <a:srgbClr val="0000FF"/>
              </a:solidFill>
              <a:latin typeface="Arial" charset="0"/>
              <a:ea typeface="ＭＳ Ｐゴシック" charset="-128"/>
            </a:endParaRPr>
          </a:p>
          <a:p>
            <a:pPr lvl="2"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1500" b="1" smtClean="0">
                <a:solidFill>
                  <a:srgbClr val="0000FF"/>
                </a:solidFill>
                <a:latin typeface="Arial" charset="0"/>
                <a:ea typeface="ＭＳ Ｐゴシック" charset="-128"/>
              </a:rPr>
              <a:t>2.</a:t>
            </a:r>
            <a:r>
              <a:rPr lang="en-US" sz="1500" b="1" smtClean="0">
                <a:latin typeface="Arial" charset="0"/>
                <a:ea typeface="ＭＳ Ｐゴシック" charset="-128"/>
              </a:rPr>
              <a:t> observations that test whether the pattern actually occurs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C5D64C7-E300-4CD0-81FF-12AEDCFF6350}" type="slidenum">
              <a:rPr lang="en-US"/>
              <a:pPr/>
              <a:t>13</a:t>
            </a:fld>
            <a:endParaRPr 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000" b="1"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>Dialectics of Social Research:</a:t>
            </a:r>
            <a:r>
              <a:rPr lang="en-US" sz="3200" b="1"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/>
            </a:r>
            <a:br>
              <a:rPr lang="en-US" sz="3200" b="1"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</a:br>
            <a:r>
              <a:rPr lang="en-US" sz="2800" b="1">
                <a:solidFill>
                  <a:srgbClr val="99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>Quantitative and Qualitative Data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827213"/>
            <a:ext cx="7313612" cy="35067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Most simply put, difference is the distinction between numerical and non-numerical data</a:t>
            </a:r>
          </a:p>
          <a:p>
            <a:pPr eaLnBrk="1" hangingPunct="1">
              <a:lnSpc>
                <a:spcPct val="90000"/>
              </a:lnSpc>
            </a:pPr>
            <a:endParaRPr lang="en-US" sz="210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Every observation is qualitative at the outset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b="1" smtClean="0">
                <a:ea typeface="ＭＳ Ｐゴシック" charset="-128"/>
              </a:rPr>
              <a:t>We quantify it to make it easier to aggregate, compare and summarize the data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b="1" smtClean="0">
                <a:ea typeface="ＭＳ Ｐゴシック" charset="-128"/>
              </a:rPr>
              <a:t>Use Babbie example re: age, . p 24 (“older than his years”)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None/>
            </a:pPr>
            <a:endParaRPr lang="en-US" sz="2000" smtClean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Both types of data are useful and legitimate in social research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Pure &amp; Applied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13" y="1827213"/>
            <a:ext cx="7313612" cy="4421187"/>
          </a:xfrm>
        </p:spPr>
        <p:txBody>
          <a:bodyPr/>
          <a:lstStyle/>
          <a:p>
            <a:r>
              <a:rPr lang="en-US" sz="24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Knowledge for knowledge’s sake</a:t>
            </a:r>
          </a:p>
          <a:p>
            <a:endParaRPr lang="en-US" sz="240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  <a:p>
            <a:r>
              <a:rPr lang="en-US" sz="24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Example of Egyptian sociologist who wrote about regimes who groom sons for power---NOT allowed</a:t>
            </a:r>
          </a:p>
          <a:p>
            <a:endParaRPr lang="en-US" sz="240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  <a:p>
            <a:r>
              <a:rPr lang="en-US" sz="24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Different circumstances in policy research in SPPA, but effort is directed at informing public policy</a:t>
            </a: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  <a:p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E6F862-3700-45F0-AE3C-F097E036F849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82337A-F277-4F5E-B0E3-2AE46D9B5D5D}" type="slidenum">
              <a:rPr lang="en-US"/>
              <a:pPr/>
              <a:t>15</a:t>
            </a:fld>
            <a:endParaRPr lang="en-US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301625"/>
            <a:ext cx="7621587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Ch2: Paradigms, Theory &amp; Social Research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00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“You can observe a lot just by watching.”</a:t>
            </a:r>
          </a:p>
          <a:p>
            <a:pPr lvl="2" eaLnBrk="1" hangingPunct="1"/>
            <a:r>
              <a:rPr lang="en-US" sz="1300" smtClean="0">
                <a:solidFill>
                  <a:srgbClr val="990033"/>
                </a:solidFill>
                <a:latin typeface="Verdana" charset="0"/>
                <a:ea typeface="ＭＳ Ｐゴシック" charset="-128"/>
              </a:rPr>
              <a:t>----Yogi Berra, 20</a:t>
            </a:r>
            <a:r>
              <a:rPr lang="en-US" sz="1300" baseline="30000" smtClean="0">
                <a:solidFill>
                  <a:srgbClr val="990033"/>
                </a:solidFill>
                <a:latin typeface="Verdana" charset="0"/>
                <a:ea typeface="ＭＳ Ｐゴシック" charset="-128"/>
              </a:rPr>
              <a:t>th</a:t>
            </a:r>
            <a:r>
              <a:rPr lang="en-US" sz="1300" smtClean="0">
                <a:solidFill>
                  <a:srgbClr val="990033"/>
                </a:solidFill>
                <a:latin typeface="Verdana" charset="0"/>
                <a:ea typeface="ＭＳ Ｐゴシック" charset="-128"/>
              </a:rPr>
              <a:t> century philosopher</a:t>
            </a:r>
          </a:p>
          <a:p>
            <a:pPr eaLnBrk="1" hangingPunct="1"/>
            <a:endParaRPr lang="en-US" sz="2000" smtClean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  <a:p>
            <a:pPr eaLnBrk="1" hangingPunct="1"/>
            <a:r>
              <a:rPr lang="en-US" sz="200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But, if only observe patterns, we will fail</a:t>
            </a:r>
          </a:p>
          <a:p>
            <a:pPr lvl="1" eaLnBrk="1" hangingPunct="1"/>
            <a:r>
              <a:rPr lang="en-US" sz="1800" b="1" smtClean="0">
                <a:ea typeface="ＭＳ Ｐゴシック" charset="-128"/>
              </a:rPr>
              <a:t>Need to offer logical explanations for the patterns</a:t>
            </a:r>
          </a:p>
          <a:p>
            <a:pPr lvl="1" eaLnBrk="1" hangingPunct="1"/>
            <a:r>
              <a:rPr lang="en-US" sz="1800" b="1" smtClean="0">
                <a:ea typeface="ＭＳ Ｐゴシック" charset="-128"/>
              </a:rPr>
              <a:t>Or the regularities we observe may be mere flukes</a:t>
            </a:r>
          </a:p>
          <a:p>
            <a:pPr eaLnBrk="1" hangingPunct="1"/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  <a:p>
            <a:pPr eaLnBrk="1" hangingPunct="1"/>
            <a:r>
              <a:rPr lang="en-US" sz="200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Enter theories</a:t>
            </a:r>
          </a:p>
          <a:p>
            <a:pPr lvl="1" eaLnBrk="1" hangingPunct="1"/>
            <a:r>
              <a:rPr lang="en-US" sz="1800" b="1" smtClean="0">
                <a:ea typeface="ＭＳ Ｐゴシック" charset="-128"/>
              </a:rPr>
              <a:t>Prevent us from being taken in by flukes</a:t>
            </a:r>
          </a:p>
          <a:p>
            <a:pPr lvl="1" eaLnBrk="1" hangingPunct="1"/>
            <a:r>
              <a:rPr lang="en-US" sz="1800" b="1" smtClean="0">
                <a:ea typeface="ＭＳ Ｐゴシック" charset="-128"/>
              </a:rPr>
              <a:t>Suggest other possibilities for the patterns we observe</a:t>
            </a:r>
          </a:p>
          <a:p>
            <a:pPr lvl="1" eaLnBrk="1" hangingPunct="1"/>
            <a:r>
              <a:rPr lang="en-US" sz="1800" b="1" smtClean="0">
                <a:ea typeface="ＭＳ Ｐゴシック" charset="-128"/>
              </a:rPr>
              <a:t>Direct research efforts to most likely places</a:t>
            </a:r>
          </a:p>
          <a:p>
            <a:pPr eaLnBrk="1" hangingPunct="1">
              <a:buFont typeface="Wingdings" charset="2"/>
              <a:buNone/>
            </a:pP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476411-8266-448A-BC46-13256265A9E9}" type="slidenum">
              <a:rPr lang="en-US"/>
              <a:pPr/>
              <a:t>16</a:t>
            </a:fld>
            <a:endParaRPr lang="en-US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Social Paradigms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00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Paradigm</a:t>
            </a:r>
          </a:p>
          <a:p>
            <a:pPr lvl="1" eaLnBrk="1" hangingPunct="1"/>
            <a:r>
              <a:rPr lang="en-US" sz="1800" b="1" smtClean="0">
                <a:ea typeface="ＭＳ Ｐゴシック" charset="-128"/>
              </a:rPr>
              <a:t>The fundamental models or frames of reference we use to organize our observations and reasoning</a:t>
            </a:r>
          </a:p>
          <a:p>
            <a:pPr eaLnBrk="1" hangingPunct="1"/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  <a:p>
            <a:pPr eaLnBrk="1" hangingPunct="1"/>
            <a:r>
              <a:rPr lang="en-US" sz="200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Difficult to recognize because they are so implicit…</a:t>
            </a:r>
          </a:p>
          <a:p>
            <a:pPr lvl="1" eaLnBrk="1" hangingPunct="1"/>
            <a:r>
              <a:rPr lang="en-US" sz="1800" b="1" smtClean="0">
                <a:ea typeface="ＭＳ Ｐゴシック" charset="-128"/>
              </a:rPr>
              <a:t>Seem more like “the way things are” than one possible point of view among many</a:t>
            </a:r>
          </a:p>
          <a:p>
            <a:pPr eaLnBrk="1" hangingPunct="1"/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  <a:p>
            <a:pPr eaLnBrk="1" hangingPunct="1"/>
            <a:r>
              <a:rPr lang="en-US" sz="200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Ultimately, paradigms are not true or false…</a:t>
            </a:r>
          </a:p>
          <a:p>
            <a:pPr lvl="1" eaLnBrk="1" hangingPunct="1"/>
            <a:r>
              <a:rPr lang="en-US" sz="1800" b="1" smtClean="0">
                <a:ea typeface="ＭＳ Ｐゴシック" charset="-128"/>
              </a:rPr>
              <a:t>They are only more or less useful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0928F8-6EA0-4925-8055-74896E573ED2}" type="slidenum">
              <a:rPr lang="en-US"/>
              <a:pPr/>
              <a:t>17</a:t>
            </a:fld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>Macrotheory and Microtheory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-110" charset="2"/>
              <a:buChar char="¡"/>
              <a:defRPr/>
            </a:pPr>
            <a:r>
              <a:rPr lang="en-US" sz="2000">
                <a:ea typeface="+mn-ea"/>
                <a:cs typeface="+mn-cs"/>
              </a:rPr>
              <a:t>A distinction that cuts across many paradigms</a:t>
            </a:r>
          </a:p>
          <a:p>
            <a:pPr eaLnBrk="1" hangingPunct="1">
              <a:lnSpc>
                <a:spcPct val="90000"/>
              </a:lnSpc>
              <a:buFont typeface="Wingdings" pitchFamily="-110" charset="2"/>
              <a:buNone/>
              <a:defRPr/>
            </a:pPr>
            <a:endParaRPr lang="en-US" sz="250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pitchFamily="-110" charset="2"/>
              <a:buChar char="¡"/>
              <a:defRPr/>
            </a:pPr>
            <a:r>
              <a:rPr lang="en-US" sz="2000">
                <a:solidFill>
                  <a:srgbClr val="990033"/>
                </a:solidFill>
                <a:ea typeface="+mn-ea"/>
                <a:cs typeface="+mn-cs"/>
              </a:rPr>
              <a:t>Macrotheory</a:t>
            </a:r>
          </a:p>
          <a:p>
            <a:pPr lvl="1" eaLnBrk="1" hangingPunct="1">
              <a:lnSpc>
                <a:spcPct val="90000"/>
              </a:lnSpc>
              <a:buFont typeface="Wingdings" pitchFamily="-110" charset="2"/>
              <a:buChar char="l"/>
              <a:defRPr/>
            </a:pPr>
            <a:r>
              <a:rPr lang="en-US" sz="1800" b="1"/>
              <a:t>Study of society at large or large portions of it</a:t>
            </a:r>
            <a:r>
              <a:rPr lang="en-US" sz="2100"/>
              <a:t> </a:t>
            </a:r>
          </a:p>
          <a:p>
            <a:pPr lvl="1" eaLnBrk="1" hangingPunct="1">
              <a:lnSpc>
                <a:spcPct val="90000"/>
              </a:lnSpc>
              <a:buFont typeface="Wingdings" pitchFamily="-110" charset="2"/>
              <a:buChar char="l"/>
              <a:defRPr/>
            </a:pPr>
            <a:r>
              <a:rPr lang="en-US" sz="1800" b="1">
                <a:solidFill>
                  <a:srgbClr val="0000FF"/>
                </a:solidFill>
              </a:rPr>
              <a:t>Ex:</a:t>
            </a:r>
            <a:r>
              <a:rPr lang="en-US" sz="1800" b="1"/>
              <a:t> struggle between economic classes; interrelations among major institutions </a:t>
            </a:r>
          </a:p>
          <a:p>
            <a:pPr lvl="1" eaLnBrk="1" hangingPunct="1">
              <a:lnSpc>
                <a:spcPct val="90000"/>
              </a:lnSpc>
              <a:buFont typeface="Wingdings" pitchFamily="-110" charset="2"/>
              <a:buChar char="l"/>
              <a:defRPr/>
            </a:pPr>
            <a:r>
              <a:rPr lang="en-US" sz="1800" b="1"/>
              <a:t>Deals with large, aggregate entities of society</a:t>
            </a:r>
          </a:p>
          <a:p>
            <a:pPr eaLnBrk="1" hangingPunct="1">
              <a:lnSpc>
                <a:spcPct val="90000"/>
              </a:lnSpc>
              <a:buFont typeface="Wingdings" pitchFamily="-110" charset="2"/>
              <a:buChar char="¡"/>
              <a:defRPr/>
            </a:pPr>
            <a:endParaRPr lang="en-US" sz="250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pitchFamily="-110" charset="2"/>
              <a:buChar char="¡"/>
              <a:defRPr/>
            </a:pPr>
            <a:r>
              <a:rPr lang="en-US" sz="2000">
                <a:solidFill>
                  <a:srgbClr val="990033"/>
                </a:solidFill>
                <a:ea typeface="+mn-ea"/>
                <a:cs typeface="+mn-cs"/>
              </a:rPr>
              <a:t>Microtheory</a:t>
            </a:r>
          </a:p>
          <a:p>
            <a:pPr lvl="1" eaLnBrk="1" hangingPunct="1">
              <a:lnSpc>
                <a:spcPct val="90000"/>
              </a:lnSpc>
              <a:buFont typeface="Wingdings" pitchFamily="-110" charset="2"/>
              <a:buChar char="l"/>
              <a:defRPr/>
            </a:pPr>
            <a:r>
              <a:rPr lang="en-US" sz="1800" b="1"/>
              <a:t>Deals with issues of social life at the levels of individuals and small groups</a:t>
            </a:r>
            <a:r>
              <a:rPr lang="en-US" sz="2100"/>
              <a:t> </a:t>
            </a:r>
          </a:p>
          <a:p>
            <a:pPr lvl="1" eaLnBrk="1" hangingPunct="1">
              <a:lnSpc>
                <a:spcPct val="90000"/>
              </a:lnSpc>
              <a:buFont typeface="Wingdings" pitchFamily="-110" charset="2"/>
              <a:buChar char="l"/>
              <a:defRPr/>
            </a:pPr>
            <a:r>
              <a:rPr lang="en-US" sz="1800" b="1">
                <a:solidFill>
                  <a:srgbClr val="0000FF"/>
                </a:solidFill>
              </a:rPr>
              <a:t>Ex:</a:t>
            </a:r>
            <a:r>
              <a:rPr lang="en-US" sz="1800" b="1"/>
              <a:t> dating behavior; jury deliberations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E566C6D-07E2-460D-AC8B-4025BB85D611}" type="slidenum">
              <a:rPr lang="en-US"/>
              <a:pPr/>
              <a:t>18</a:t>
            </a:fld>
            <a:endParaRPr 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>Some social science paradigms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-110" charset="2"/>
              <a:buChar char="¡"/>
              <a:defRPr/>
            </a:pPr>
            <a:r>
              <a:rPr lang="en-US" sz="2800">
                <a:solidFill>
                  <a:srgbClr val="990033"/>
                </a:solidFill>
                <a:ea typeface="+mn-ea"/>
                <a:cs typeface="+mn-cs"/>
              </a:rPr>
              <a:t>Early Positivism</a:t>
            </a:r>
          </a:p>
          <a:p>
            <a:pPr lvl="1" eaLnBrk="1" hangingPunct="1">
              <a:buFont typeface="Wingdings" pitchFamily="-110" charset="2"/>
              <a:buChar char="l"/>
              <a:defRPr/>
            </a:pPr>
            <a:r>
              <a:rPr lang="en-US" sz="2000" b="1"/>
              <a:t>Auguste Comte identified society as a phenomenon that could be studied scientifically</a:t>
            </a:r>
          </a:p>
          <a:p>
            <a:pPr lvl="1" eaLnBrk="1" hangingPunct="1">
              <a:buFont typeface="Wingdings" pitchFamily="-110" charset="2"/>
              <a:buNone/>
              <a:defRPr/>
            </a:pPr>
            <a:endParaRPr lang="en-US"/>
          </a:p>
          <a:p>
            <a:pPr lvl="1" eaLnBrk="1" hangingPunct="1">
              <a:buFont typeface="Wingdings" pitchFamily="-110" charset="2"/>
              <a:buChar char="l"/>
              <a:defRPr/>
            </a:pPr>
            <a:r>
              <a:rPr lang="en-US" sz="2000" b="1"/>
              <a:t>Comte postulated three stages of history</a:t>
            </a:r>
          </a:p>
          <a:p>
            <a:pPr lvl="2" eaLnBrk="1" hangingPunct="1">
              <a:buFont typeface="Wingdings" pitchFamily="-110" charset="2"/>
              <a:buChar char="¡"/>
              <a:defRPr/>
            </a:pPr>
            <a:r>
              <a:rPr lang="en-US" sz="1800" b="1">
                <a:solidFill>
                  <a:srgbClr val="99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0" charset="0"/>
              </a:rPr>
              <a:t>Theological</a:t>
            </a:r>
            <a:r>
              <a:rPr lang="en-US" sz="1800" b="1">
                <a:latin typeface="Arial" pitchFamily="-110" charset="0"/>
              </a:rPr>
              <a:t>---religious paradigms explained reality</a:t>
            </a:r>
          </a:p>
          <a:p>
            <a:pPr lvl="2" eaLnBrk="1" hangingPunct="1">
              <a:buFont typeface="Wingdings" pitchFamily="-110" charset="2"/>
              <a:buChar char="¡"/>
              <a:defRPr/>
            </a:pPr>
            <a:r>
              <a:rPr lang="en-US" sz="1800" b="1">
                <a:solidFill>
                  <a:srgbClr val="99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0" charset="0"/>
              </a:rPr>
              <a:t>Metaphysical</a:t>
            </a:r>
            <a:r>
              <a:rPr lang="en-US" sz="1800" b="1">
                <a:latin typeface="Arial" pitchFamily="-110" charset="0"/>
              </a:rPr>
              <a:t>---natural laws replaced God as explanation</a:t>
            </a:r>
          </a:p>
          <a:p>
            <a:pPr lvl="2" eaLnBrk="1" hangingPunct="1">
              <a:buFont typeface="Wingdings" pitchFamily="-110" charset="2"/>
              <a:buChar char="¡"/>
              <a:defRPr/>
            </a:pPr>
            <a:r>
              <a:rPr lang="en-US" sz="1800" b="1">
                <a:solidFill>
                  <a:srgbClr val="99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0" charset="0"/>
              </a:rPr>
              <a:t>Positivist</a:t>
            </a:r>
            <a:r>
              <a:rPr lang="en-US" sz="1800" b="1">
                <a:latin typeface="Arial" pitchFamily="-110" charset="0"/>
              </a:rPr>
              <a:t>---science would replace natural law in which knowledge would be based on observation rather than on belief or logic alone</a:t>
            </a:r>
            <a:r>
              <a:rPr lang="en-US" sz="1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B932F7F-03B5-40DF-8C90-0DB792081371}" type="slidenum">
              <a:rPr lang="en-US"/>
              <a:pPr/>
              <a:t>19</a:t>
            </a:fld>
            <a:endParaRPr lang="en-US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>Some social science paradigms</a:t>
            </a:r>
            <a:r>
              <a:rPr lang="en-US" b="1"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>, </a:t>
            </a:r>
            <a:r>
              <a:rPr lang="en-US" sz="1600" b="1"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>p.2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Social Darwinism</a:t>
            </a:r>
          </a:p>
          <a:p>
            <a:pPr lvl="1" eaLnBrk="1" hangingPunct="1"/>
            <a:r>
              <a:rPr lang="en-US" sz="2000" b="1" smtClean="0">
                <a:ea typeface="ＭＳ Ｐゴシック" charset="-128"/>
              </a:rPr>
              <a:t>application of Darwin’s process of natural selection to social affairs</a:t>
            </a:r>
          </a:p>
          <a:p>
            <a:pPr lvl="2" eaLnBrk="1" hangingPunct="1"/>
            <a:r>
              <a:rPr lang="en-US" sz="1800" b="1" smtClean="0">
                <a:solidFill>
                  <a:srgbClr val="0000FF"/>
                </a:solidFill>
                <a:latin typeface="Arial" charset="0"/>
                <a:ea typeface="ＭＳ Ｐゴシック" charset="-128"/>
              </a:rPr>
              <a:t>Ex:</a:t>
            </a:r>
            <a:r>
              <a:rPr lang="en-US" sz="1800" b="1" smtClean="0">
                <a:latin typeface="Arial" charset="0"/>
                <a:ea typeface="ＭＳ Ｐゴシック" charset="-128"/>
              </a:rPr>
              <a:t> Journey from hunter/gather tribes to complex, industrial societies seen as “fitter” forms of society</a:t>
            </a:r>
          </a:p>
          <a:p>
            <a:pPr lvl="2" eaLnBrk="1" hangingPunct="1">
              <a:buFont typeface="Wingdings" charset="2"/>
              <a:buNone/>
            </a:pPr>
            <a:endParaRPr lang="en-US" smtClean="0">
              <a:latin typeface="Arial" charset="0"/>
              <a:ea typeface="ＭＳ Ｐゴシック" charset="-128"/>
            </a:endParaRPr>
          </a:p>
          <a:p>
            <a:pPr eaLnBrk="1" hangingPunct="1"/>
            <a:r>
              <a:rPr lang="en-US" sz="240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Conflict paradigm</a:t>
            </a:r>
          </a:p>
          <a:p>
            <a:pPr lvl="1" eaLnBrk="1" hangingPunct="1"/>
            <a:r>
              <a:rPr lang="en-US" sz="2000" b="1" smtClean="0">
                <a:ea typeface="ＭＳ Ｐゴシック" charset="-128"/>
              </a:rPr>
              <a:t>social behavior best be seen as a product of conflict</a:t>
            </a:r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D52D0EB-B84B-47F3-B564-7981D40AEC20}" type="slidenum">
              <a:rPr lang="en-US"/>
              <a:pPr/>
              <a:t>2</a:t>
            </a:fld>
            <a:endParaRPr lang="en-US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Chapter 1:</a:t>
            </a:r>
            <a:r>
              <a:rPr lang="en-US" sz="4000" b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US" sz="3200" b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Knowing things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lnSpc>
                <a:spcPct val="80000"/>
              </a:lnSpc>
            </a:pPr>
            <a:r>
              <a:rPr lang="en-US" sz="20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Not so much about </a:t>
            </a:r>
            <a:r>
              <a:rPr lang="en-US" sz="20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what</a:t>
            </a:r>
            <a:r>
              <a:rPr lang="en-US" sz="20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 we know, but </a:t>
            </a:r>
            <a:r>
              <a:rPr lang="en-US" sz="20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HOW</a:t>
            </a:r>
            <a:r>
              <a:rPr lang="en-US" sz="20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 we know</a:t>
            </a:r>
          </a:p>
          <a:p>
            <a:pPr marL="857250" lvl="1" indent="-457200" eaLnBrk="1" hangingPunct="1">
              <a:lnSpc>
                <a:spcPct val="80000"/>
              </a:lnSpc>
            </a:pPr>
            <a:r>
              <a:rPr lang="en-US" sz="2000" b="1" smtClean="0">
                <a:solidFill>
                  <a:srgbClr val="FF0000"/>
                </a:solidFill>
                <a:ea typeface="ＭＳ Ｐゴシック" charset="-128"/>
                <a:hlinkClick r:id="rId3"/>
              </a:rPr>
              <a:t>perception</a:t>
            </a:r>
            <a:endParaRPr lang="en-US" sz="2000" b="1" smtClean="0">
              <a:solidFill>
                <a:srgbClr val="FF0000"/>
              </a:solidFill>
              <a:ea typeface="ＭＳ Ｐゴシック" charset="-128"/>
            </a:endParaRPr>
          </a:p>
          <a:p>
            <a:pPr marL="1257300" lvl="2" indent="-342900" eaLnBrk="1" hangingPunct="1">
              <a:lnSpc>
                <a:spcPct val="80000"/>
              </a:lnSpc>
              <a:buFont typeface="Wingdings" charset="2"/>
              <a:buNone/>
            </a:pPr>
            <a:endParaRPr lang="en-US" sz="1700" smtClean="0">
              <a:latin typeface="Verdana" charset="0"/>
              <a:ea typeface="ＭＳ Ｐゴシック" charset="-128"/>
            </a:endParaRPr>
          </a:p>
          <a:p>
            <a:pPr marL="457200" indent="-457200" eaLnBrk="1" hangingPunct="1">
              <a:lnSpc>
                <a:spcPct val="80000"/>
              </a:lnSpc>
            </a:pPr>
            <a:r>
              <a:rPr lang="en-US" sz="20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Most of what we know is matter of belief and agreement </a:t>
            </a:r>
          </a:p>
          <a:p>
            <a:pPr marL="857250" lvl="1" indent="-457200" eaLnBrk="1" hangingPunct="1">
              <a:lnSpc>
                <a:spcPct val="80000"/>
              </a:lnSpc>
            </a:pPr>
            <a:r>
              <a:rPr lang="en-US" sz="1400" b="1" smtClean="0">
                <a:ea typeface="ＭＳ Ｐゴシック" charset="-128"/>
              </a:rPr>
              <a:t>“Everybody knows that…”</a:t>
            </a:r>
          </a:p>
          <a:p>
            <a:pPr marL="857250" lvl="1" indent="-457200" eaLnBrk="1" hangingPunct="1">
              <a:lnSpc>
                <a:spcPct val="80000"/>
              </a:lnSpc>
            </a:pPr>
            <a:r>
              <a:rPr lang="en-US" sz="1400" b="1" smtClean="0">
                <a:ea typeface="ＭＳ Ｐゴシック" charset="-128"/>
              </a:rPr>
              <a:t>But everybody “knew” the world was flat once</a:t>
            </a:r>
          </a:p>
          <a:p>
            <a:pPr marL="457200" indent="-457200" eaLnBrk="1" hangingPunct="1">
              <a:lnSpc>
                <a:spcPct val="80000"/>
              </a:lnSpc>
              <a:buFont typeface="Wingdings" charset="2"/>
              <a:buNone/>
            </a:pPr>
            <a:endParaRPr lang="en-US" sz="200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  <a:p>
            <a:pPr marL="457200" indent="-457200" eaLnBrk="1" hangingPunct="1">
              <a:lnSpc>
                <a:spcPct val="80000"/>
              </a:lnSpc>
            </a:pPr>
            <a:r>
              <a:rPr lang="en-US" sz="20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Other way of knowing…direct experience, observation </a:t>
            </a:r>
          </a:p>
          <a:p>
            <a:pPr marL="857250" lvl="1" indent="-457200" eaLnBrk="1" hangingPunct="1">
              <a:lnSpc>
                <a:spcPct val="80000"/>
              </a:lnSpc>
            </a:pPr>
            <a:r>
              <a:rPr lang="en-US" sz="1400" b="1" smtClean="0">
                <a:ea typeface="ＭＳ Ｐゴシック" charset="-128"/>
              </a:rPr>
              <a:t>But when experience conflicts with agreement…</a:t>
            </a:r>
          </a:p>
          <a:p>
            <a:pPr marL="857250" lvl="1" indent="-457200" eaLnBrk="1" hangingPunct="1">
              <a:lnSpc>
                <a:spcPct val="80000"/>
              </a:lnSpc>
            </a:pPr>
            <a:r>
              <a:rPr lang="en-US" sz="1400" b="1" smtClean="0">
                <a:ea typeface="ＭＳ Ｐゴシック" charset="-128"/>
              </a:rPr>
              <a:t>There is good chance that we’ll surrender our experience in favor of agreement</a:t>
            </a:r>
          </a:p>
          <a:p>
            <a:pPr marL="457200" indent="-457200" eaLnBrk="1" hangingPunct="1">
              <a:lnSpc>
                <a:spcPct val="80000"/>
              </a:lnSpc>
            </a:pPr>
            <a:endParaRPr lang="en-US" sz="1600" b="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  <a:p>
            <a:pPr marL="457200" indent="-457200" eaLnBrk="1" hangingPunct="1">
              <a:lnSpc>
                <a:spcPct val="80000"/>
              </a:lnSpc>
            </a:pPr>
            <a:r>
              <a:rPr lang="en-US" sz="20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Methodology: special approach to inquiry</a:t>
            </a:r>
          </a:p>
          <a:p>
            <a:pPr marL="857250" lvl="1" indent="-457200" eaLnBrk="1" hangingPunct="1">
              <a:lnSpc>
                <a:spcPct val="80000"/>
              </a:lnSpc>
            </a:pPr>
            <a:r>
              <a:rPr lang="en-US" sz="1400" b="1" smtClean="0">
                <a:ea typeface="ＭＳ Ｐゴシック" charset="-128"/>
              </a:rPr>
              <a:t>The science of finding out</a:t>
            </a:r>
          </a:p>
          <a:p>
            <a:pPr marL="857250" lvl="1" indent="-457200" eaLnBrk="1" hangingPunct="1">
              <a:lnSpc>
                <a:spcPct val="80000"/>
              </a:lnSpc>
            </a:pPr>
            <a:r>
              <a:rPr lang="en-US" sz="1400" b="1" smtClean="0">
                <a:ea typeface="ＭＳ Ｐゴシック" charset="-128"/>
              </a:rPr>
              <a:t>How social scientists find out about human social life</a:t>
            </a:r>
            <a:endParaRPr lang="en-US" sz="1800" smtClean="0">
              <a:ea typeface="ＭＳ Ｐゴシック" charset="-128"/>
            </a:endParaRPr>
          </a:p>
          <a:p>
            <a:pPr marL="457200" indent="-457200" eaLnBrk="1" hangingPunct="1">
              <a:lnSpc>
                <a:spcPct val="80000"/>
              </a:lnSpc>
            </a:pPr>
            <a:endParaRPr lang="en-US" sz="200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D1BE05-36A9-491D-817E-309E80CED73E}" type="slidenum">
              <a:rPr lang="en-US"/>
              <a:pPr/>
              <a:t>20</a:t>
            </a:fld>
            <a:endParaRPr lang="en-US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>Some social science paradigms</a:t>
            </a:r>
            <a:r>
              <a:rPr lang="en-US" b="1"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>, </a:t>
            </a:r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>p.3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827213"/>
            <a:ext cx="7545387" cy="4114800"/>
          </a:xfrm>
        </p:spPr>
        <p:txBody>
          <a:bodyPr/>
          <a:lstStyle/>
          <a:p>
            <a:pPr eaLnBrk="1" hangingPunct="1"/>
            <a:r>
              <a:rPr lang="en-US" sz="240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Symbolic interactionism</a:t>
            </a:r>
          </a:p>
          <a:p>
            <a:pPr lvl="1" eaLnBrk="1" hangingPunct="1"/>
            <a:r>
              <a:rPr lang="en-US" sz="2000" b="1" smtClean="0">
                <a:ea typeface="ＭＳ Ｐゴシック" charset="-128"/>
              </a:rPr>
              <a:t>human interactions revolve around use of language and other systems</a:t>
            </a:r>
          </a:p>
          <a:p>
            <a:pPr eaLnBrk="1" hangingPunct="1"/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  <a:p>
            <a:pPr eaLnBrk="1" hangingPunct="1"/>
            <a:r>
              <a:rPr lang="en-US" sz="240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Ethnomethodology</a:t>
            </a:r>
          </a:p>
          <a:p>
            <a:pPr lvl="1" eaLnBrk="1" hangingPunct="1"/>
            <a:r>
              <a:rPr lang="en-US" sz="2000" b="1" smtClean="0">
                <a:ea typeface="ＭＳ Ｐゴシック" charset="-128"/>
              </a:rPr>
              <a:t>an attempt to make sense of the one’s life experiences</a:t>
            </a:r>
          </a:p>
          <a:p>
            <a:pPr lvl="1" eaLnBrk="1" hangingPunct="1"/>
            <a:r>
              <a:rPr lang="en-US" sz="2000" b="1" smtClean="0">
                <a:ea typeface="ＭＳ Ｐゴシック" charset="-128"/>
              </a:rPr>
              <a:t>People create their realities and social structure through their actions</a:t>
            </a:r>
            <a:r>
              <a:rPr lang="en-US" smtClean="0">
                <a:ea typeface="ＭＳ Ｐゴシック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620D485-278D-4997-877C-AC1043CC108D}" type="slidenum">
              <a:rPr lang="en-US"/>
              <a:pPr/>
              <a:t>21</a:t>
            </a:fld>
            <a:endParaRPr lang="en-US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>Some social science paradigms</a:t>
            </a:r>
            <a:r>
              <a:rPr lang="en-US" b="1"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>, </a:t>
            </a:r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>p.4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827213"/>
            <a:ext cx="7313612" cy="4649787"/>
          </a:xfrm>
        </p:spPr>
        <p:txBody>
          <a:bodyPr/>
          <a:lstStyle/>
          <a:p>
            <a:pPr eaLnBrk="1" hangingPunct="1"/>
            <a:r>
              <a:rPr lang="en-US" sz="240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Structural Functionalism</a:t>
            </a:r>
          </a:p>
          <a:p>
            <a:pPr lvl="1" eaLnBrk="1" hangingPunct="1"/>
            <a:r>
              <a:rPr lang="en-US" sz="1800" b="1" smtClean="0">
                <a:ea typeface="ＭＳ Ｐゴシック" charset="-128"/>
              </a:rPr>
              <a:t>view of society as a social system with parts carrying out particular functions</a:t>
            </a:r>
          </a:p>
          <a:p>
            <a:pPr eaLnBrk="1" hangingPunct="1"/>
            <a:endParaRPr lang="en-US" sz="120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  <a:p>
            <a:pPr eaLnBrk="1" hangingPunct="1"/>
            <a:r>
              <a:rPr lang="en-US" sz="240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Feminist paradigm</a:t>
            </a:r>
          </a:p>
          <a:p>
            <a:pPr lvl="1" eaLnBrk="1" hangingPunct="1"/>
            <a:r>
              <a:rPr lang="en-US" sz="1800" b="1" smtClean="0">
                <a:ea typeface="ＭＳ Ｐゴシック" charset="-128"/>
              </a:rPr>
              <a:t>calling attention to aspects of social life not revealed in other paradigms…</a:t>
            </a:r>
          </a:p>
          <a:p>
            <a:pPr lvl="1" eaLnBrk="1" hangingPunct="1"/>
            <a:r>
              <a:rPr lang="en-US" sz="1800" b="1" smtClean="0">
                <a:ea typeface="ＭＳ Ｐゴシック" charset="-128"/>
              </a:rPr>
              <a:t>particularly gender differences and their relation to the rest of social organization</a:t>
            </a:r>
            <a:r>
              <a:rPr lang="en-US" smtClean="0">
                <a:ea typeface="ＭＳ Ｐゴシック" charset="-128"/>
              </a:rPr>
              <a:t> </a:t>
            </a:r>
          </a:p>
          <a:p>
            <a:pPr eaLnBrk="1" hangingPunct="1"/>
            <a:endParaRPr lang="en-US" sz="1200" smtClean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  <a:p>
            <a:pPr eaLnBrk="1" hangingPunct="1"/>
            <a:r>
              <a:rPr lang="en-US" sz="240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Critical race theory</a:t>
            </a:r>
          </a:p>
          <a:p>
            <a:pPr lvl="1" eaLnBrk="1" hangingPunct="1"/>
            <a:r>
              <a:rPr lang="en-US" sz="1800" b="1" smtClean="0">
                <a:ea typeface="ＭＳ Ｐゴシック" charset="-128"/>
              </a:rPr>
              <a:t>looks at social world based on race awareness &amp; racial justice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8CAFE5-5C0B-44F8-B283-138C10B0020A}" type="slidenum">
              <a:rPr lang="en-US"/>
              <a:pPr/>
              <a:t>22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>Rational Objectivity Reconsidered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Asch experiment</a:t>
            </a:r>
            <a:r>
              <a:rPr lang="en-US" sz="25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 </a:t>
            </a:r>
            <a:r>
              <a:rPr lang="en-US" sz="16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(fig 2-1, p. 42)</a:t>
            </a:r>
          </a:p>
          <a:p>
            <a:pPr lvl="1" eaLnBrk="1" hangingPunct="1"/>
            <a:r>
              <a:rPr lang="en-US" sz="1800" b="1" smtClean="0">
                <a:ea typeface="ＭＳ Ｐゴシック" charset="-128"/>
              </a:rPr>
              <a:t>Six subjects are to pick line that matches the first line</a:t>
            </a:r>
          </a:p>
          <a:p>
            <a:pPr lvl="1" eaLnBrk="1" hangingPunct="1"/>
            <a:r>
              <a:rPr lang="en-US" sz="1800" b="1" smtClean="0">
                <a:ea typeface="ＭＳ Ｐゴシック" charset="-128"/>
              </a:rPr>
              <a:t>Obvious right answer but other subjects give “wrong” answers</a:t>
            </a:r>
          </a:p>
          <a:p>
            <a:pPr lvl="1" eaLnBrk="1" hangingPunct="1"/>
            <a:r>
              <a:rPr lang="en-US" sz="1800" b="1" smtClean="0">
                <a:ea typeface="ＭＳ Ｐゴシック" charset="-128"/>
              </a:rPr>
              <a:t>The experiment is about one subject and getting that subject to alter the answer to conform to an obviously wrong answer.</a:t>
            </a:r>
          </a:p>
          <a:p>
            <a:pPr eaLnBrk="1" hangingPunct="1"/>
            <a:endParaRPr lang="en-US" sz="180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  <a:p>
            <a:pPr eaLnBrk="1" hangingPunct="1"/>
            <a:r>
              <a:rPr lang="en-US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Excellent experiment to show that reality is a matter of communication and agreement</a:t>
            </a:r>
            <a:endParaRPr lang="en-US" sz="250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1828800" y="4724400"/>
            <a:ext cx="6553200" cy="325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Verdana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Verdana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Verdana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Verdana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Verdana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Verdana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Verdana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FDE1B1A-0C9A-42ED-9AD9-B58C89B3E74B}" type="slidenum">
              <a:rPr lang="en-US"/>
              <a:pPr/>
              <a:t>23</a:t>
            </a:fld>
            <a:endParaRPr 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>Rational Objectivity Reconsidered, </a:t>
            </a:r>
            <a:r>
              <a:rPr lang="en-US" sz="1600" b="1"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>p.2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Despite inescapable subjectivity of our experience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b="1" smtClean="0">
                <a:ea typeface="ＭＳ Ｐゴシック" charset="-128"/>
              </a:rPr>
              <a:t>we are “hard-wired” to seek agreement on what is really “real”...what is objectively so</a:t>
            </a:r>
            <a:endParaRPr lang="en-US" sz="1400" smtClean="0"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sz="180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Whenever we find a common ground in our subjective experiences, we say we are dealing with objective reality.</a:t>
            </a:r>
          </a:p>
          <a:p>
            <a:pPr eaLnBrk="1" hangingPunct="1">
              <a:lnSpc>
                <a:spcPct val="80000"/>
              </a:lnSpc>
            </a:pPr>
            <a:endParaRPr lang="en-US" sz="180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From 17th to mid-20th century, belief in an objective reality independent of individual perceptions dominated science...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b="1" smtClean="0">
                <a:solidFill>
                  <a:srgbClr val="0000FF"/>
                </a:solidFill>
                <a:ea typeface="ＭＳ Ｐゴシック" charset="-128"/>
              </a:rPr>
              <a:t>not as a useful paradigm, but as THE TRUTH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sz="180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But ideal of objectivity conceals as much as it reveals...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b="1" smtClean="0">
                <a:ea typeface="ＭＳ Ｐゴシック" charset="-128"/>
              </a:rPr>
              <a:t>In the past what was regarded as objective reality in Western social science was actually an agreement primarily among middle-class European men.</a:t>
            </a:r>
          </a:p>
          <a:p>
            <a:pPr lvl="1" eaLnBrk="1" hangingPunct="1">
              <a:lnSpc>
                <a:spcPct val="80000"/>
              </a:lnSpc>
            </a:pPr>
            <a:endParaRPr lang="en-US" sz="1400" b="1" smtClean="0"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400" b="1" smtClean="0">
                <a:ea typeface="ＭＳ Ｐゴシック" charset="-128"/>
              </a:rPr>
              <a:t>Portrayal by early anthropologists of native tribes as savages rather than looking at their own native logic.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sz="140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446BFC-8438-4AE2-BAC4-3F32BDE026E7}" type="slidenum">
              <a:rPr lang="en-US"/>
              <a:pPr/>
              <a:t>24</a:t>
            </a:fld>
            <a:endParaRPr 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-111" charset="-128"/>
                <a:cs typeface="ＭＳ Ｐゴシック" pitchFamily="-111" charset="-128"/>
              </a:rPr>
              <a:t>Rational Objectivity Reconsidered, </a:t>
            </a:r>
            <a:r>
              <a:rPr lang="en-US" sz="1600" b="1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-111" charset="-128"/>
                <a:cs typeface="ＭＳ Ｐゴシック" pitchFamily="-111" charset="-128"/>
              </a:rPr>
              <a:t>p.3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2209800"/>
            <a:ext cx="7313613" cy="3276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Critical realism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smtClean="0">
                <a:ea typeface="ＭＳ Ｐゴシック" charset="-128"/>
              </a:rPr>
              <a:t>define reality as that which can be seen to have an effect on society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smtClean="0">
                <a:ea typeface="ＭＳ Ｐゴシック" charset="-128"/>
              </a:rPr>
              <a:t>prejudice, loyalty, etc.</a:t>
            </a:r>
            <a:endParaRPr lang="en-US" sz="2000" smtClean="0"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sz="1800" smtClean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W.I. Thomas…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smtClean="0">
                <a:ea typeface="ＭＳ Ｐゴシック" charset="-128"/>
              </a:rPr>
              <a:t>“If men define situations as real, they are real in their consequences”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smtClean="0">
                <a:ea typeface="ＭＳ Ｐゴシック" charset="-128"/>
              </a:rPr>
              <a:t>Tiger vs chair</a:t>
            </a:r>
          </a:p>
          <a:p>
            <a:pPr eaLnBrk="1" hangingPunct="1">
              <a:lnSpc>
                <a:spcPct val="80000"/>
              </a:lnSpc>
            </a:pPr>
            <a:endParaRPr lang="en-US" sz="180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sz="140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79D28CE-CB2E-4EAE-906D-8395A4372C9A}" type="slidenum">
              <a:rPr lang="en-US"/>
              <a:pPr/>
              <a:t>25</a:t>
            </a:fld>
            <a:endParaRPr 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>Elements of Social Theory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827213"/>
            <a:ext cx="7313612" cy="43449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Law:</a:t>
            </a:r>
            <a:r>
              <a:rPr lang="en-US" sz="20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 </a:t>
            </a:r>
            <a:r>
              <a:rPr lang="en-US" sz="18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universal generalization about classes of facts</a:t>
            </a:r>
          </a:p>
          <a:p>
            <a:pPr lvl="1" eaLnBrk="1" hangingPunct="1">
              <a:lnSpc>
                <a:spcPct val="90000"/>
              </a:lnSpc>
            </a:pPr>
            <a:endParaRPr lang="en-US" sz="1800" b="1" smtClean="0">
              <a:solidFill>
                <a:srgbClr val="0000FF"/>
              </a:solidFill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b="1" smtClean="0">
                <a:solidFill>
                  <a:srgbClr val="0000FF"/>
                </a:solidFill>
                <a:ea typeface="ＭＳ Ｐゴシック" charset="-128"/>
              </a:rPr>
              <a:t>Ex:</a:t>
            </a:r>
            <a:r>
              <a:rPr lang="en-US" sz="1800" b="1" smtClean="0">
                <a:ea typeface="ＭＳ Ｐゴシック" charset="-128"/>
              </a:rPr>
              <a:t> law of gravity—bodies are attracted to each other in proportion to their mass and in inverse proportion to their distance</a:t>
            </a:r>
          </a:p>
          <a:p>
            <a:pPr lvl="1" eaLnBrk="1" hangingPunct="1">
              <a:lnSpc>
                <a:spcPct val="90000"/>
              </a:lnSpc>
            </a:pPr>
            <a:endParaRPr lang="en-US" sz="1800" b="1" smtClean="0"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b="1" smtClean="0">
                <a:ea typeface="ＭＳ Ｐゴシック" charset="-128"/>
              </a:rPr>
              <a:t>No social scientific laws that claim universal certainty</a:t>
            </a:r>
            <a:r>
              <a:rPr lang="en-US" sz="1800" smtClean="0">
                <a:ea typeface="ＭＳ Ｐゴシック" charset="-128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sz="200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Theory:</a:t>
            </a:r>
            <a:r>
              <a:rPr lang="en-US" sz="20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 </a:t>
            </a:r>
            <a:r>
              <a:rPr lang="en-US" sz="18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a systematic explanation for observations that relate to a particular aspect of social life...</a:t>
            </a:r>
          </a:p>
          <a:p>
            <a:pPr lvl="1" eaLnBrk="1" hangingPunct="1">
              <a:lnSpc>
                <a:spcPct val="90000"/>
              </a:lnSpc>
            </a:pPr>
            <a:endParaRPr lang="en-US" sz="1800" b="1" smtClean="0"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b="1" smtClean="0">
                <a:ea typeface="ＭＳ Ｐゴシック" charset="-128"/>
              </a:rPr>
              <a:t>For example someone might offer a theory of juvenile delinquency, prejudice, homelessness, political revolution</a:t>
            </a:r>
            <a:endParaRPr lang="en-US" sz="1800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16144C-CA0E-4B73-A24B-AAEA10F2DDA4}" type="slidenum">
              <a:rPr lang="en-US"/>
              <a:pPr/>
              <a:t>26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>Elements of Social Theory, </a:t>
            </a:r>
            <a:r>
              <a:rPr lang="en-US" sz="1600" b="1"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>p.2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676400"/>
            <a:ext cx="7620000" cy="4649788"/>
          </a:xfrm>
        </p:spPr>
        <p:txBody>
          <a:bodyPr/>
          <a:lstStyle/>
          <a:p>
            <a:pPr eaLnBrk="1" hangingPunct="1">
              <a:buFont typeface="Wingdings" pitchFamily="-110" charset="2"/>
              <a:buNone/>
              <a:defRPr/>
            </a:pPr>
            <a:endParaRPr lang="en-US" sz="2800">
              <a:ea typeface="+mn-ea"/>
              <a:cs typeface="+mn-cs"/>
            </a:endParaRPr>
          </a:p>
          <a:p>
            <a:pPr eaLnBrk="1" hangingPunct="1">
              <a:buFont typeface="Wingdings" pitchFamily="-110" charset="2"/>
              <a:buChar char="¡"/>
              <a:defRPr/>
            </a:pPr>
            <a:r>
              <a:rPr lang="en-US" sz="2000">
                <a:solidFill>
                  <a:srgbClr val="990033"/>
                </a:solidFill>
                <a:ea typeface="+mn-ea"/>
                <a:cs typeface="+mn-cs"/>
              </a:rPr>
              <a:t>Proposition:</a:t>
            </a:r>
            <a:r>
              <a:rPr lang="en-US" sz="2000">
                <a:ea typeface="+mn-ea"/>
                <a:cs typeface="+mn-cs"/>
              </a:rPr>
              <a:t> </a:t>
            </a:r>
            <a:r>
              <a:rPr lang="en-US" sz="1800">
                <a:ea typeface="+mn-ea"/>
                <a:cs typeface="+mn-cs"/>
              </a:rPr>
              <a:t>specific conclusions about the relationships among concepts that are derived from axiomatic groundwork</a:t>
            </a:r>
          </a:p>
          <a:p>
            <a:pPr eaLnBrk="1" hangingPunct="1">
              <a:buFont typeface="Wingdings" pitchFamily="-110" charset="2"/>
              <a:buNone/>
              <a:defRPr/>
            </a:pPr>
            <a:endParaRPr lang="en-US" sz="1800">
              <a:ea typeface="+mn-ea"/>
              <a:cs typeface="+mn-cs"/>
            </a:endParaRPr>
          </a:p>
          <a:p>
            <a:pPr eaLnBrk="1" hangingPunct="1">
              <a:buFont typeface="Wingdings" pitchFamily="-110" charset="2"/>
              <a:buChar char="¡"/>
              <a:defRPr/>
            </a:pPr>
            <a:r>
              <a:rPr lang="en-US" sz="2000">
                <a:solidFill>
                  <a:srgbClr val="990033"/>
                </a:solidFill>
                <a:ea typeface="+mn-ea"/>
                <a:cs typeface="+mn-cs"/>
              </a:rPr>
              <a:t>Hypothesis:</a:t>
            </a:r>
            <a:r>
              <a:rPr lang="en-US" sz="2000">
                <a:ea typeface="+mn-ea"/>
                <a:cs typeface="+mn-cs"/>
              </a:rPr>
              <a:t> </a:t>
            </a:r>
            <a:r>
              <a:rPr lang="en-US" sz="1800">
                <a:ea typeface="+mn-ea"/>
                <a:cs typeface="+mn-cs"/>
              </a:rPr>
              <a:t>a specified testable expectation about empirical reality that follows from a more general proposition</a:t>
            </a:r>
          </a:p>
          <a:p>
            <a:pPr lvl="1" eaLnBrk="1" hangingPunct="1">
              <a:buFont typeface="Wingdings" pitchFamily="-110" charset="2"/>
              <a:buChar char="l"/>
              <a:defRPr/>
            </a:pPr>
            <a:endParaRPr lang="en-US" sz="1800" b="1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lvl="1" eaLnBrk="1" hangingPunct="1">
              <a:buFont typeface="Wingdings" pitchFamily="-110" charset="2"/>
              <a:buChar char="l"/>
              <a:defRPr/>
            </a:pPr>
            <a:r>
              <a:rPr lang="en-US" sz="1600" b="1"/>
              <a:t>Research is designed to test hypotheses</a:t>
            </a:r>
          </a:p>
          <a:p>
            <a:pPr lvl="1" eaLnBrk="1" hangingPunct="1">
              <a:buFont typeface="Wingdings" pitchFamily="-110" charset="2"/>
              <a:buChar char="l"/>
              <a:defRPr/>
            </a:pPr>
            <a:r>
              <a:rPr lang="en-US" sz="1600" b="1">
                <a:solidFill>
                  <a:srgbClr val="0000FF"/>
                </a:solidFill>
              </a:rPr>
              <a:t>Null hypothesis</a:t>
            </a:r>
            <a:r>
              <a:rPr lang="en-US" sz="1600" b="1"/>
              <a:t> suggests that there is </a:t>
            </a:r>
            <a:r>
              <a:rPr lang="en-US" sz="1600" b="1">
                <a:solidFill>
                  <a:srgbClr val="0000FF"/>
                </a:solidFill>
              </a:rPr>
              <a:t>NO</a:t>
            </a:r>
            <a:r>
              <a:rPr lang="en-US" sz="1600" b="1"/>
              <a:t> relationship among the variables under study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8D6E60-4A82-4F1C-A324-7643042A1E60}" type="slidenum">
              <a:rPr lang="en-US"/>
              <a:pPr/>
              <a:t>27</a:t>
            </a:fld>
            <a:endParaRPr lang="en-US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>Traditional model of science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Theory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sz="190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Operationalization</a:t>
            </a:r>
            <a:endParaRPr lang="en-US" sz="2000" b="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600" b="1" smtClean="0">
                <a:ea typeface="ＭＳ Ｐゴシック" charset="-128"/>
              </a:rPr>
              <a:t>Specification of the exact operations involved in measuring a variable</a:t>
            </a:r>
          </a:p>
          <a:p>
            <a:pPr lvl="1" eaLnBrk="1" hangingPunct="1">
              <a:lnSpc>
                <a:spcPct val="80000"/>
              </a:lnSpc>
            </a:pPr>
            <a:endParaRPr lang="en-US" sz="1600" b="1" smtClean="0"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600" b="1" smtClean="0">
                <a:ea typeface="ＭＳ Ｐゴシック" charset="-128"/>
              </a:rPr>
              <a:t>For the researcher testing an hypothesis, the meaning of variables is </a:t>
            </a:r>
            <a:r>
              <a:rPr lang="en-US" sz="1600" b="1" smtClean="0">
                <a:solidFill>
                  <a:srgbClr val="0000FF"/>
                </a:solidFill>
                <a:ea typeface="ＭＳ Ｐゴシック" charset="-128"/>
              </a:rPr>
              <a:t>exactly</a:t>
            </a:r>
            <a:r>
              <a:rPr lang="en-US" sz="1600" b="1" smtClean="0">
                <a:ea typeface="ＭＳ Ｐゴシック" charset="-128"/>
              </a:rPr>
              <a:t> and </a:t>
            </a:r>
            <a:r>
              <a:rPr lang="en-US" sz="1600" b="1" smtClean="0">
                <a:solidFill>
                  <a:srgbClr val="0000FF"/>
                </a:solidFill>
                <a:ea typeface="ＭＳ Ｐゴシック" charset="-128"/>
              </a:rPr>
              <a:t>only</a:t>
            </a:r>
            <a:r>
              <a:rPr lang="en-US" sz="1600" b="1" smtClean="0">
                <a:ea typeface="ＭＳ Ｐゴシック" charset="-128"/>
              </a:rPr>
              <a:t> what the </a:t>
            </a:r>
            <a:r>
              <a:rPr lang="en-US" sz="1600" b="1" smtClean="0">
                <a:solidFill>
                  <a:srgbClr val="0000FF"/>
                </a:solidFill>
                <a:ea typeface="ＭＳ Ｐゴシック" charset="-128"/>
              </a:rPr>
              <a:t>operational definition</a:t>
            </a:r>
            <a:r>
              <a:rPr lang="en-US" sz="1600" b="1" smtClean="0">
                <a:ea typeface="ＭＳ Ｐゴシック" charset="-128"/>
              </a:rPr>
              <a:t> specifies</a:t>
            </a:r>
          </a:p>
          <a:p>
            <a:pPr lvl="1" eaLnBrk="1" hangingPunct="1">
              <a:lnSpc>
                <a:spcPct val="80000"/>
              </a:lnSpc>
            </a:pPr>
            <a:endParaRPr lang="en-US" sz="1600" b="1" smtClean="0"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600" b="1" smtClean="0">
                <a:ea typeface="ＭＳ Ｐゴシック" charset="-128"/>
              </a:rPr>
              <a:t>Must be specified with clarity in a way to make observation precise and rigorous</a:t>
            </a:r>
          </a:p>
          <a:p>
            <a:pPr eaLnBrk="1" hangingPunct="1">
              <a:lnSpc>
                <a:spcPct val="80000"/>
              </a:lnSpc>
            </a:pPr>
            <a:endParaRPr lang="en-US" sz="160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Observation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b="1" smtClean="0">
                <a:ea typeface="ＭＳ Ｐゴシック" charset="-128"/>
              </a:rPr>
              <a:t>Systematic and rigorous gathering of data to test the hypothesis</a:t>
            </a:r>
            <a:endParaRPr lang="en-US" sz="1700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B7B9677-DE0C-41BA-BFBF-B74F29AE74E3}" type="slidenum">
              <a:rPr lang="en-US"/>
              <a:pPr/>
              <a:t>3</a:t>
            </a:fld>
            <a:endParaRPr lang="en-US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>Errors in inquiry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lnSpc>
                <a:spcPct val="80000"/>
              </a:lnSpc>
            </a:pPr>
            <a:r>
              <a:rPr lang="en-US" sz="180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Inaccurate observations</a:t>
            </a:r>
          </a:p>
          <a:p>
            <a:pPr marL="838200" lvl="1" indent="-381000" eaLnBrk="1" hangingPunct="1">
              <a:lnSpc>
                <a:spcPct val="80000"/>
              </a:lnSpc>
            </a:pPr>
            <a:r>
              <a:rPr lang="en-US" sz="1400" b="1" smtClean="0">
                <a:ea typeface="ＭＳ Ｐゴシック" charset="-128"/>
              </a:rPr>
              <a:t>Most daily observations are casual… not precise</a:t>
            </a:r>
          </a:p>
          <a:p>
            <a:pPr marL="838200" lvl="1" indent="-381000" eaLnBrk="1" hangingPunct="1">
              <a:lnSpc>
                <a:spcPct val="80000"/>
              </a:lnSpc>
            </a:pPr>
            <a:r>
              <a:rPr lang="en-US" sz="1400" b="1" smtClean="0">
                <a:ea typeface="ＭＳ Ｐゴシック" charset="-128"/>
              </a:rPr>
              <a:t>Scientific observation is a conscious activity</a:t>
            </a:r>
          </a:p>
          <a:p>
            <a:pPr marL="838200" lvl="1" indent="-381000" eaLnBrk="1" hangingPunct="1">
              <a:lnSpc>
                <a:spcPct val="80000"/>
              </a:lnSpc>
            </a:pPr>
            <a:r>
              <a:rPr lang="en-US" sz="1400" b="1" smtClean="0">
                <a:ea typeface="ＭＳ Ｐゴシック" charset="-128"/>
              </a:rPr>
              <a:t>Ex: instructor’s clothes; football toss</a:t>
            </a:r>
          </a:p>
          <a:p>
            <a:pPr marL="457200" indent="-457200" eaLnBrk="1" hangingPunct="1">
              <a:lnSpc>
                <a:spcPct val="80000"/>
              </a:lnSpc>
              <a:buFont typeface="Wingdings" charset="2"/>
              <a:buNone/>
            </a:pPr>
            <a:endParaRPr lang="en-US" sz="140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  <a:p>
            <a:pPr marL="457200" indent="-457200" eaLnBrk="1" hangingPunct="1">
              <a:lnSpc>
                <a:spcPct val="80000"/>
              </a:lnSpc>
            </a:pPr>
            <a:r>
              <a:rPr lang="en-US" sz="180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Overgeneralization </a:t>
            </a:r>
          </a:p>
          <a:p>
            <a:pPr marL="838200" lvl="1" indent="-381000" eaLnBrk="1" hangingPunct="1">
              <a:lnSpc>
                <a:spcPct val="80000"/>
              </a:lnSpc>
            </a:pPr>
            <a:r>
              <a:rPr lang="en-US" sz="1400" b="1" smtClean="0">
                <a:ea typeface="ＭＳ Ｐゴシック" charset="-128"/>
              </a:rPr>
              <a:t>Assuming that a few similar events are evidence of a general pattern</a:t>
            </a:r>
          </a:p>
          <a:p>
            <a:pPr marL="838200" lvl="1" indent="-381000" eaLnBrk="1" hangingPunct="1">
              <a:lnSpc>
                <a:spcPct val="80000"/>
              </a:lnSpc>
            </a:pPr>
            <a:r>
              <a:rPr lang="en-US" sz="1400" b="1" smtClean="0">
                <a:ea typeface="ＭＳ Ｐゴシック" charset="-128"/>
              </a:rPr>
              <a:t>Scientists guard against this by REPLICATION of inquiry</a:t>
            </a:r>
          </a:p>
          <a:p>
            <a:pPr marL="457200" indent="-457200" eaLnBrk="1" hangingPunct="1">
              <a:lnSpc>
                <a:spcPct val="80000"/>
              </a:lnSpc>
            </a:pPr>
            <a:endParaRPr lang="en-US" sz="180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  <a:p>
            <a:pPr marL="457200" indent="-457200" eaLnBrk="1" hangingPunct="1">
              <a:lnSpc>
                <a:spcPct val="80000"/>
              </a:lnSpc>
            </a:pPr>
            <a:r>
              <a:rPr lang="en-US" sz="180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Selective observation</a:t>
            </a:r>
            <a:r>
              <a:rPr lang="en-US" sz="18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 </a:t>
            </a:r>
          </a:p>
          <a:p>
            <a:pPr marL="838200" lvl="1" indent="-381000" eaLnBrk="1" hangingPunct="1">
              <a:lnSpc>
                <a:spcPct val="80000"/>
              </a:lnSpc>
            </a:pPr>
            <a:r>
              <a:rPr lang="en-US" sz="1400" b="1" smtClean="0">
                <a:ea typeface="ＭＳ Ｐゴシック" charset="-128"/>
              </a:rPr>
              <a:t>We assume a pattern exists then focus on future events that fit the pattern</a:t>
            </a:r>
          </a:p>
          <a:p>
            <a:pPr marL="457200" indent="-457200" eaLnBrk="1" hangingPunct="1">
              <a:lnSpc>
                <a:spcPct val="80000"/>
              </a:lnSpc>
            </a:pPr>
            <a:endParaRPr lang="en-US" sz="1800" b="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  <a:p>
            <a:pPr marL="457200" indent="-457200" eaLnBrk="1" hangingPunct="1">
              <a:lnSpc>
                <a:spcPct val="80000"/>
              </a:lnSpc>
            </a:pPr>
            <a:r>
              <a:rPr lang="en-US" sz="180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Illogical reasoning</a:t>
            </a:r>
          </a:p>
          <a:p>
            <a:pPr marL="838200" lvl="1" indent="-381000" eaLnBrk="1" hangingPunct="1">
              <a:lnSpc>
                <a:spcPct val="80000"/>
              </a:lnSpc>
            </a:pPr>
            <a:r>
              <a:rPr lang="en-US" sz="1400" b="1" smtClean="0">
                <a:ea typeface="ＭＳ Ｐゴシック" charset="-128"/>
              </a:rPr>
              <a:t>“Exception that proves the rule”</a:t>
            </a:r>
          </a:p>
          <a:p>
            <a:pPr marL="838200" lvl="1" indent="-381000" eaLnBrk="1" hangingPunct="1">
              <a:lnSpc>
                <a:spcPct val="80000"/>
              </a:lnSpc>
            </a:pPr>
            <a:r>
              <a:rPr lang="en-US" sz="1400" b="1" smtClean="0">
                <a:ea typeface="ＭＳ Ｐゴシック" charset="-128"/>
              </a:rPr>
              <a:t>WHAT?...how can that be logical?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E07692-F9D8-408F-A399-18C27B31EBC2}" type="slidenum">
              <a:rPr lang="en-US"/>
              <a:pPr/>
              <a:t>4</a:t>
            </a:fld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>Foundations of social science:</a:t>
            </a:r>
            <a:br>
              <a:rPr lang="en-US" sz="3200" b="1"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</a:br>
            <a:r>
              <a:rPr lang="en-US" sz="3200" b="1">
                <a:solidFill>
                  <a:srgbClr val="99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>logic and observation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lnSpc>
                <a:spcPct val="80000"/>
              </a:lnSpc>
              <a:buFont typeface="Wingdings" pitchFamily="-110" charset="2"/>
              <a:buChar char="¡"/>
              <a:defRPr/>
            </a:pPr>
            <a:r>
              <a:rPr lang="en-US" sz="2000">
                <a:solidFill>
                  <a:srgbClr val="990033"/>
                </a:solidFill>
                <a:ea typeface="+mn-ea"/>
                <a:cs typeface="+mn-cs"/>
              </a:rPr>
              <a:t>Theory, not philosophy or belief</a:t>
            </a:r>
          </a:p>
          <a:p>
            <a:pPr marL="838200" lvl="1" indent="-381000" eaLnBrk="1" hangingPunct="1">
              <a:lnSpc>
                <a:spcPct val="80000"/>
              </a:lnSpc>
              <a:buFont typeface="Wingdings" pitchFamily="-110" charset="2"/>
              <a:buChar char="l"/>
              <a:defRPr/>
            </a:pPr>
            <a:r>
              <a:rPr lang="en-US" sz="1400" b="1"/>
              <a:t>Social theory has to do with what is, not with what should be...not so for many centuries.</a:t>
            </a:r>
          </a:p>
          <a:p>
            <a:pPr marL="838200" lvl="1" indent="-381000" eaLnBrk="1" hangingPunct="1">
              <a:lnSpc>
                <a:spcPct val="80000"/>
              </a:lnSpc>
              <a:buFont typeface="Wingdings" pitchFamily="-110" charset="2"/>
              <a:buChar char="l"/>
              <a:defRPr/>
            </a:pPr>
            <a:r>
              <a:rPr lang="en-US" sz="1400" b="1"/>
              <a:t>Science cannot settle debates about values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-110" charset="2"/>
              <a:buChar char="¡"/>
              <a:defRPr/>
            </a:pPr>
            <a:endParaRPr lang="en-US" sz="1600">
              <a:ea typeface="+mn-ea"/>
              <a:cs typeface="+mn-cs"/>
            </a:endParaRPr>
          </a:p>
          <a:p>
            <a:pPr marL="457200" indent="-457200" eaLnBrk="1" hangingPunct="1">
              <a:lnSpc>
                <a:spcPct val="80000"/>
              </a:lnSpc>
              <a:buFont typeface="Wingdings" pitchFamily="-110" charset="2"/>
              <a:buChar char="¡"/>
              <a:defRPr/>
            </a:pPr>
            <a:r>
              <a:rPr lang="en-US" sz="2000">
                <a:solidFill>
                  <a:srgbClr val="990033"/>
                </a:solidFill>
                <a:ea typeface="+mn-ea"/>
                <a:cs typeface="+mn-cs"/>
              </a:rPr>
              <a:t>Social regularities</a:t>
            </a:r>
          </a:p>
          <a:p>
            <a:pPr marL="838200" lvl="1" indent="-381000" eaLnBrk="1" hangingPunct="1">
              <a:lnSpc>
                <a:spcPct val="80000"/>
              </a:lnSpc>
              <a:buFont typeface="Wingdings" pitchFamily="-110" charset="2"/>
              <a:buChar char="l"/>
              <a:defRPr/>
            </a:pPr>
            <a:r>
              <a:rPr lang="en-US" sz="1400" b="1"/>
              <a:t>Social affairs do exhibit a high degree of regularity, despite exceptions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-110" charset="2"/>
              <a:buChar char="¡"/>
              <a:defRPr/>
            </a:pPr>
            <a:endParaRPr lang="en-US" sz="2000">
              <a:ea typeface="+mn-ea"/>
              <a:cs typeface="+mn-cs"/>
            </a:endParaRPr>
          </a:p>
          <a:p>
            <a:pPr marL="457200" indent="-457200" eaLnBrk="1" hangingPunct="1">
              <a:lnSpc>
                <a:spcPct val="80000"/>
              </a:lnSpc>
              <a:buFont typeface="Wingdings" pitchFamily="-110" charset="2"/>
              <a:buChar char="¡"/>
              <a:defRPr/>
            </a:pPr>
            <a:r>
              <a:rPr lang="en-US" sz="2000">
                <a:solidFill>
                  <a:srgbClr val="990033"/>
                </a:solidFill>
                <a:ea typeface="+mn-ea"/>
                <a:cs typeface="+mn-cs"/>
              </a:rPr>
              <a:t>Aggregates, not individuals</a:t>
            </a:r>
          </a:p>
          <a:p>
            <a:pPr marL="838200" lvl="1" indent="-381000" eaLnBrk="1" hangingPunct="1">
              <a:lnSpc>
                <a:spcPct val="80000"/>
              </a:lnSpc>
              <a:buFont typeface="Wingdings" pitchFamily="-110" charset="2"/>
              <a:buChar char="l"/>
              <a:defRPr/>
            </a:pPr>
            <a:r>
              <a:rPr lang="en-US" sz="1400" b="1"/>
              <a:t>Regularities that social scientists study generally reflect the collective behavior of many individuals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-110" charset="2"/>
              <a:buChar char="¡"/>
              <a:defRPr/>
            </a:pPr>
            <a:endParaRPr lang="en-US" sz="1600">
              <a:ea typeface="+mn-ea"/>
              <a:cs typeface="+mn-cs"/>
            </a:endParaRPr>
          </a:p>
          <a:p>
            <a:pPr marL="457200" indent="-457200" eaLnBrk="1" hangingPunct="1">
              <a:lnSpc>
                <a:spcPct val="80000"/>
              </a:lnSpc>
              <a:buFont typeface="Wingdings" pitchFamily="-110" charset="2"/>
              <a:buChar char="¡"/>
              <a:defRPr/>
            </a:pPr>
            <a:r>
              <a:rPr lang="en-US" sz="2000">
                <a:solidFill>
                  <a:srgbClr val="990033"/>
                </a:solidFill>
                <a:ea typeface="+mn-ea"/>
                <a:cs typeface="+mn-cs"/>
              </a:rPr>
              <a:t>A Variable Language</a:t>
            </a:r>
          </a:p>
          <a:p>
            <a:pPr marL="838200" lvl="1" indent="-381000" eaLnBrk="1" hangingPunct="1">
              <a:lnSpc>
                <a:spcPct val="80000"/>
              </a:lnSpc>
              <a:buFont typeface="Wingdings" pitchFamily="-110" charset="2"/>
              <a:buChar char="l"/>
              <a:defRPr/>
            </a:pPr>
            <a:r>
              <a:rPr lang="en-US" sz="1400" b="1"/>
              <a:t>Attributes: characteristics or qualities that describe an object</a:t>
            </a:r>
          </a:p>
          <a:p>
            <a:pPr marL="838200" lvl="1" indent="-381000" eaLnBrk="1" hangingPunct="1">
              <a:lnSpc>
                <a:spcPct val="80000"/>
              </a:lnSpc>
              <a:buFont typeface="Wingdings" pitchFamily="-110" charset="2"/>
              <a:buChar char="l"/>
              <a:defRPr/>
            </a:pPr>
            <a:r>
              <a:rPr lang="en-US" sz="1400" b="1"/>
              <a:t>Variables: logical groupings of attributes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A1CC1B7-88FA-44D2-BBA4-2F58279E94E9}" type="slidenum">
              <a:rPr lang="en-US"/>
              <a:pPr/>
              <a:t>5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Variables &amp; Attributes:</a:t>
            </a:r>
            <a:r>
              <a:rPr 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/>
            </a:r>
            <a:br>
              <a:rPr 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</a:br>
            <a:r>
              <a:rPr 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Some Common Social Concepts </a:t>
            </a:r>
            <a:r>
              <a:rPr lang="en-US" sz="16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(Babbie Fig 1-4, p.15)</a:t>
            </a:r>
          </a:p>
        </p:txBody>
      </p:sp>
      <p:graphicFrame>
        <p:nvGraphicFramePr>
          <p:cNvPr id="8313" name="Group 121"/>
          <p:cNvGraphicFramePr>
            <a:graphicFrameLocks noGrp="1"/>
          </p:cNvGraphicFramePr>
          <p:nvPr>
            <p:ph idx="1"/>
          </p:nvPr>
        </p:nvGraphicFramePr>
        <p:xfrm>
          <a:off x="1370013" y="2209800"/>
          <a:ext cx="6783387" cy="3124202"/>
        </p:xfrm>
        <a:graphic>
          <a:graphicData uri="http://schemas.openxmlformats.org/drawingml/2006/table">
            <a:tbl>
              <a:tblPr/>
              <a:tblGrid>
                <a:gridCol w="3392487"/>
                <a:gridCol w="3390900"/>
              </a:tblGrid>
              <a:tr h="614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-110" charset="0"/>
                        </a:rPr>
                        <a:t>Female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-110" charset="0"/>
                        </a:rPr>
                        <a:t>Age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573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-110" charset="0"/>
                        </a:rPr>
                        <a:t>Upper class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-110" charset="0"/>
                        </a:rPr>
                        <a:t>African American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-110" charset="0"/>
                        </a:rPr>
                        <a:t>Young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-110" charset="0"/>
                        </a:rPr>
                        <a:t>Occupation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-110" charset="0"/>
                        </a:rPr>
                        <a:t>Social class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-110" charset="0"/>
                        </a:rPr>
                        <a:t>Gender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681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-110" charset="0"/>
                        </a:rPr>
                        <a:t>Race/Ethnicity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-110" charset="0"/>
                        </a:rPr>
                        <a:t>Plumber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23576" name="Text Box 122"/>
          <p:cNvSpPr txBox="1">
            <a:spLocks noChangeArrowheads="1"/>
          </p:cNvSpPr>
          <p:nvPr/>
        </p:nvSpPr>
        <p:spPr bwMode="auto">
          <a:xfrm>
            <a:off x="3124200" y="5638800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Verdana" charset="0"/>
            </a:endParaRPr>
          </a:p>
        </p:txBody>
      </p:sp>
      <p:sp>
        <p:nvSpPr>
          <p:cNvPr id="23577" name="AutoShape 123"/>
          <p:cNvSpPr>
            <a:spLocks noChangeArrowheads="1"/>
          </p:cNvSpPr>
          <p:nvPr/>
        </p:nvSpPr>
        <p:spPr bwMode="auto">
          <a:xfrm>
            <a:off x="4343400" y="57912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D71711-8EA9-4EB8-A290-DFB0B4B76336}" type="slidenum">
              <a:rPr lang="en-US"/>
              <a:pPr/>
              <a:t>6</a:t>
            </a:fld>
            <a:endParaRPr 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b="1">
                <a:effectLst>
                  <a:outerShdw blurRad="38100" dist="38100" dir="2700000" algn="tl">
                    <a:srgbClr val="DDDDDD"/>
                  </a:outerShdw>
                </a:effectLst>
              </a:rPr>
              <a:t>Variables are sets of related values or attributes</a:t>
            </a:r>
            <a:r>
              <a:rPr lang="en-US" sz="3000" b="1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US" sz="1600" b="1">
                <a:effectLst>
                  <a:outerShdw blurRad="38100" dist="38100" dir="2700000" algn="tl">
                    <a:srgbClr val="DDDDDD"/>
                  </a:outerShdw>
                </a:effectLst>
              </a:rPr>
              <a:t>(Babbie Fig 1-4, p.15) cont.</a:t>
            </a:r>
          </a:p>
        </p:txBody>
      </p:sp>
      <p:graphicFrame>
        <p:nvGraphicFramePr>
          <p:cNvPr id="24673" name="Group 97"/>
          <p:cNvGraphicFramePr>
            <a:graphicFrameLocks noGrp="1"/>
          </p:cNvGraphicFramePr>
          <p:nvPr>
            <p:ph idx="1"/>
          </p:nvPr>
        </p:nvGraphicFramePr>
        <p:xfrm>
          <a:off x="1370013" y="1827213"/>
          <a:ext cx="7313612" cy="4114800"/>
        </p:xfrm>
        <a:graphic>
          <a:graphicData uri="http://schemas.openxmlformats.org/drawingml/2006/table">
            <a:tbl>
              <a:tblPr/>
              <a:tblGrid>
                <a:gridCol w="2363787"/>
                <a:gridCol w="4949825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-128"/>
                        </a:rPr>
                        <a:t>Variable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charset="-128"/>
                        </a:rPr>
                        <a:t>Attribute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-128"/>
                        </a:rPr>
                        <a:t>Age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charset="-128"/>
                        </a:rPr>
                        <a:t>Young, middle-aged, old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-128"/>
                        </a:rPr>
                        <a:t>Gender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charset="-128"/>
                        </a:rPr>
                        <a:t>Female, male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-128"/>
                        </a:rPr>
                        <a:t>Occupation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charset="-128"/>
                        </a:rPr>
                        <a:t>Plumber, lawyer, data-entry clerk…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-128"/>
                        </a:rPr>
                        <a:t>Race/Ethnicity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charset="-128"/>
                        </a:rPr>
                        <a:t>African-American, Asian, Caucasian, Latino…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-128"/>
                        </a:rPr>
                        <a:t>Social Class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charset="-128"/>
                        </a:rPr>
                        <a:t>Upper, middle, lower…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407E1A-DC56-4410-B442-412FF9660C45}" type="slidenum">
              <a:rPr lang="en-US"/>
              <a:pPr/>
              <a:t>7</a:t>
            </a:fld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The Hardest Hit Was…</a:t>
            </a:r>
            <a:r>
              <a:rPr 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/>
            </a:r>
            <a:br>
              <a:rPr 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</a:br>
            <a:r>
              <a:rPr 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which variable is operative for conclusion?</a:t>
            </a:r>
            <a:br>
              <a:rPr 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</a:br>
            <a:r>
              <a:rPr lang="en-US" sz="16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(sidebar, p.16)</a:t>
            </a:r>
          </a:p>
        </p:txBody>
      </p:sp>
      <p:graphicFrame>
        <p:nvGraphicFramePr>
          <p:cNvPr id="26960" name="Group 336"/>
          <p:cNvGraphicFramePr>
            <a:graphicFrameLocks noGrp="1"/>
          </p:cNvGraphicFramePr>
          <p:nvPr>
            <p:ph idx="1"/>
          </p:nvPr>
        </p:nvGraphicFramePr>
        <p:xfrm>
          <a:off x="1370013" y="1827213"/>
          <a:ext cx="7313612" cy="4421192"/>
        </p:xfrm>
        <a:graphic>
          <a:graphicData uri="http://schemas.openxmlformats.org/drawingml/2006/table">
            <a:tbl>
              <a:tblPr/>
              <a:tblGrid>
                <a:gridCol w="3049587"/>
                <a:gridCol w="2209800"/>
                <a:gridCol w="2054225"/>
              </a:tblGrid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-110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Arial" pitchFamily="-110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pitchFamily="-110" charset="0"/>
                        </a:rPr>
                        <a:t>Marin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pitchFamily="-110" charset="0"/>
                        </a:rPr>
                        <a:t>Santa Cruz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-110" charset="0"/>
                        </a:rPr>
                        <a:t>Businesses destroyed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-110" charset="0"/>
                        </a:rPr>
                        <a:t>$15.0M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-110" charset="0"/>
                        </a:rPr>
                        <a:t>$56.5M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pitchFamily="-110" charset="0"/>
                        </a:rPr>
                        <a:t>People killed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pitchFamily="-110" charset="0"/>
                        </a:rPr>
                        <a:t>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pitchFamily="-110" charset="0"/>
                        </a:rPr>
                        <a:t>22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-110" charset="0"/>
                        </a:rPr>
                        <a:t>People injured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-110" charset="0"/>
                        </a:rPr>
                        <a:t>379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-110" charset="0"/>
                        </a:rPr>
                        <a:t>50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pitchFamily="-110" charset="0"/>
                        </a:rPr>
                        <a:t>People displaced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pitchFamily="-110" charset="0"/>
                        </a:rPr>
                        <a:t>370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pitchFamily="-110" charset="0"/>
                        </a:rPr>
                        <a:t>400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-110" charset="0"/>
                        </a:rPr>
                        <a:t>Homes destroyed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-110" charset="0"/>
                        </a:rPr>
                        <a:t>28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-110" charset="0"/>
                        </a:rPr>
                        <a:t>135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pitchFamily="-110" charset="0"/>
                        </a:rPr>
                        <a:t>Homes damaged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pitchFamily="-110" charset="0"/>
                        </a:rPr>
                        <a:t>2,900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pitchFamily="-110" charset="0"/>
                        </a:rPr>
                        <a:t>300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-110" charset="0"/>
                        </a:rPr>
                        <a:t>Businesses destroyed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-110" charset="0"/>
                        </a:rPr>
                        <a:t>25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-110" charset="0"/>
                        </a:rPr>
                        <a:t>10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pitchFamily="-110" charset="0"/>
                        </a:rPr>
                        <a:t>Businesses damaged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pitchFamily="-110" charset="0"/>
                        </a:rPr>
                        <a:t>800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pitchFamily="-110" charset="0"/>
                        </a:rPr>
                        <a:t>35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-110" charset="0"/>
                        </a:rPr>
                        <a:t>Private damages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-110" charset="0"/>
                        </a:rPr>
                        <a:t>$65.1M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-110" charset="0"/>
                        </a:rPr>
                        <a:t>$50.0M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pitchFamily="-110" charset="0"/>
                        </a:rPr>
                        <a:t>Public damages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pitchFamily="-110" charset="0"/>
                        </a:rPr>
                        <a:t>$15.0M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pitchFamily="-110" charset="0"/>
                        </a:rPr>
                        <a:t>$56.5M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D2B0E9E-A7F6-4A8F-86BC-77FCF14DBC8D}" type="slidenum">
              <a:rPr lang="en-US"/>
              <a:pPr/>
              <a:t>8</a:t>
            </a:fld>
            <a:endParaRPr lang="en-US"/>
          </a:p>
        </p:txBody>
      </p:sp>
      <p:sp>
        <p:nvSpPr>
          <p:cNvPr id="2868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b="1"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>Illustration of relationship between</a:t>
            </a:r>
            <a:br>
              <a:rPr lang="en-US" sz="2800" b="1"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</a:br>
            <a:r>
              <a:rPr lang="en-US" sz="2800" b="1"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>two variables</a:t>
            </a:r>
          </a:p>
        </p:txBody>
      </p:sp>
      <p:pic>
        <p:nvPicPr>
          <p:cNvPr id="29700" name="Picture 7" descr="fig1-5"/>
          <p:cNvPicPr>
            <a:picLocks noChangeAspect="1" noChangeArrowheads="1"/>
          </p:cNvPicPr>
          <p:nvPr>
            <p:ph idx="1"/>
          </p:nvPr>
        </p:nvPicPr>
        <p:blipFill>
          <a:blip r:embed="rId3">
            <a:lum contrast="24000"/>
          </a:blip>
          <a:srcRect/>
          <a:stretch>
            <a:fillRect/>
          </a:stretch>
        </p:blipFill>
        <p:spPr>
          <a:xfrm>
            <a:off x="1371600" y="1600200"/>
            <a:ext cx="7162800" cy="48831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679593-881D-4AED-BB53-83437E60C034}" type="slidenum">
              <a:rPr lang="en-US"/>
              <a:pPr/>
              <a:t>9</a:t>
            </a:fld>
            <a:endParaRPr lang="en-US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b="1"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>Independent and Dependent Variables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Two concepts are implicit in causal or deterministic models</a:t>
            </a:r>
          </a:p>
          <a:p>
            <a:pPr eaLnBrk="1" hangingPunct="1"/>
            <a:endParaRPr lang="en-US" sz="240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  <a:p>
            <a:pPr eaLnBrk="1" hangingPunct="1"/>
            <a:r>
              <a:rPr lang="en-US" sz="24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A dependent variable “depends” on an independent variable</a:t>
            </a:r>
          </a:p>
          <a:p>
            <a:pPr eaLnBrk="1" hangingPunct="1"/>
            <a:endParaRPr lang="en-US" sz="240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  <a:p>
            <a:pPr eaLnBrk="1" hangingPunct="1"/>
            <a:r>
              <a:rPr lang="en-US" sz="24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That is, a change in the independent variable will produce a change in the dependent variable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1341</TotalTime>
  <Words>1649</Words>
  <Application>Microsoft Office PowerPoint</Application>
  <PresentationFormat>On-screen Show (4:3)</PresentationFormat>
  <Paragraphs>344</Paragraphs>
  <Slides>27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ＭＳ Ｐゴシック</vt:lpstr>
      <vt:lpstr>Wingdings</vt:lpstr>
      <vt:lpstr>Verdana</vt:lpstr>
      <vt:lpstr>Times New Roman</vt:lpstr>
      <vt:lpstr>Eclipse</vt:lpstr>
      <vt:lpstr>UAPP 702: Research Design for Urban &amp; Public Policy  Babbie, The Practice of Social Research,  Chaps.1-2</vt:lpstr>
      <vt:lpstr>Chapter 1: Knowing things</vt:lpstr>
      <vt:lpstr>Errors in inquiry</vt:lpstr>
      <vt:lpstr>Foundations of social science: logic and observation</vt:lpstr>
      <vt:lpstr>Variables &amp; Attributes: Some Common Social Concepts (Babbie Fig 1-4, p.15)</vt:lpstr>
      <vt:lpstr>Variables are sets of related values or attributes (Babbie Fig 1-4, p.15) cont.</vt:lpstr>
      <vt:lpstr>The Hardest Hit Was… which variable is operative for conclusion? (sidebar, p.16)</vt:lpstr>
      <vt:lpstr>Illustration of relationship between two variables</vt:lpstr>
      <vt:lpstr>Independent and Dependent Variables</vt:lpstr>
      <vt:lpstr>Education and Anti-Gay Prejudice  Table 1-2, p.18</vt:lpstr>
      <vt:lpstr>Dialectics of Social Research: Idiographic and Nomothetic Explanations</vt:lpstr>
      <vt:lpstr>Dialectics of Social Research: Inductive and Deductive Theory</vt:lpstr>
      <vt:lpstr>Dialectics of Social Research: Quantitative and Qualitative Data</vt:lpstr>
      <vt:lpstr>Pure &amp; Applied Research</vt:lpstr>
      <vt:lpstr>Ch2: Paradigms, Theory &amp; Social Research</vt:lpstr>
      <vt:lpstr>Social Paradigms</vt:lpstr>
      <vt:lpstr>Macrotheory and Microtheory</vt:lpstr>
      <vt:lpstr>Some social science paradigms</vt:lpstr>
      <vt:lpstr>Some social science paradigms, p.2</vt:lpstr>
      <vt:lpstr>Some social science paradigms, p.3</vt:lpstr>
      <vt:lpstr>Some social science paradigms, p.4</vt:lpstr>
      <vt:lpstr>Rational Objectivity Reconsidered</vt:lpstr>
      <vt:lpstr>Rational Objectivity Reconsidered, p.2</vt:lpstr>
      <vt:lpstr>Rational Objectivity Reconsidered, p.3</vt:lpstr>
      <vt:lpstr>Elements of Social Theory</vt:lpstr>
      <vt:lpstr>Elements of Social Theory, p.2</vt:lpstr>
      <vt:lpstr>Traditional model of science</vt:lpstr>
    </vt:vector>
  </TitlesOfParts>
  <Company>University of Delaware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UAPP 800: Research Design &amp; Methodologies Class Notes Babbie (2001), The Practice of Social Research, 9th ed. Chaps.1-3</dc:title>
  <dc:creator>Danilo Yanich</dc:creator>
  <cp:lastModifiedBy>Steven Peuquet</cp:lastModifiedBy>
  <cp:revision>76</cp:revision>
  <dcterms:created xsi:type="dcterms:W3CDTF">2011-09-06T18:03:46Z</dcterms:created>
  <dcterms:modified xsi:type="dcterms:W3CDTF">2011-09-06T19:06:11Z</dcterms:modified>
</cp:coreProperties>
</file>